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62" r:id="rId3"/>
    <p:sldId id="363" r:id="rId4"/>
    <p:sldId id="348" r:id="rId5"/>
    <p:sldId id="350" r:id="rId6"/>
    <p:sldId id="349" r:id="rId7"/>
    <p:sldId id="361" r:id="rId8"/>
    <p:sldId id="327" r:id="rId9"/>
    <p:sldId id="328" r:id="rId10"/>
    <p:sldId id="343" r:id="rId11"/>
    <p:sldId id="336" r:id="rId12"/>
    <p:sldId id="337" r:id="rId13"/>
    <p:sldId id="345" r:id="rId14"/>
    <p:sldId id="346" r:id="rId15"/>
    <p:sldId id="354" r:id="rId16"/>
    <p:sldId id="347" r:id="rId17"/>
    <p:sldId id="364" r:id="rId18"/>
    <p:sldId id="332" r:id="rId19"/>
    <p:sldId id="351" r:id="rId20"/>
    <p:sldId id="324" r:id="rId21"/>
    <p:sldId id="356" r:id="rId22"/>
    <p:sldId id="355" r:id="rId23"/>
    <p:sldId id="352" r:id="rId24"/>
    <p:sldId id="333" r:id="rId25"/>
    <p:sldId id="334" r:id="rId26"/>
    <p:sldId id="344" r:id="rId27"/>
    <p:sldId id="339" r:id="rId28"/>
    <p:sldId id="340" r:id="rId29"/>
    <p:sldId id="342" r:id="rId30"/>
    <p:sldId id="35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38" autoAdjust="0"/>
    <p:restoredTop sz="94660"/>
  </p:normalViewPr>
  <p:slideViewPr>
    <p:cSldViewPr>
      <p:cViewPr>
        <p:scale>
          <a:sx n="66" d="100"/>
          <a:sy n="66" d="100"/>
        </p:scale>
        <p:origin x="-8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ropbox\Performance-Structure%20Time%20Series%20for%20Crossrail%20London%202012%20Heathrow%20T2\Cost%20-%20Structure%20Times%20Series%20for%20Crossrail%20Final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Google%20Drive\Presentations%20and%20handouts\Manipulated%20for%20presentation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Google%20Drive\Presentations%20and%20handouts\Manipulated%20for%20presentation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Google%20Drive\Presentations%20and%20handouts\Manipulated%20for%20presentation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Dropbox\Performance-Structure%20Time%20Series%20for%20Crossrail%20London%202012%20Heathrow%20T2\Additional%20calculations%20for%20Farringdon%20station%20using%20figures%20from%20Excel%20fil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ropbox\Performance-Structure%20Time%20Series%20for%20Crossrail%20London%202012%20Heathrow%20T2\Additional%20calculations%20for%20Farringdon%20station%20using%20figures%20from%20Excel%20file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Dropbox\Performance-Structure%20Time%20Series%20for%20Crossrail%20London%202012%20Heathrow%20T2\Cost-structure%20for%20London2012%20June%202015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Dropbox\Performance-Structure%20Time%20Series%20for%20Crossrail%20London%202012%20Heathrow%20T2\Cost-structure%20for%20%20Terminal%202%20Final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Dropbox\Performance-Structure%20Time%20Series%20for%20Crossrail%20London%202012%20Heathrow%20T2\Cost-structure%20for%20London2012%20%20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97153329402106E-2"/>
          <c:y val="6.8036237988209819E-2"/>
          <c:w val="0.86650664261680943"/>
          <c:h val="0.7696523939267111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'Crossrail total'!$L$5</c:f>
              <c:strCache>
                <c:ptCount val="1"/>
                <c:pt idx="0">
                  <c:v> Cost Forecast</c:v>
                </c:pt>
              </c:strCache>
            </c:strRef>
          </c:tx>
          <c:spPr>
            <a:ln w="38100" cmpd="sng">
              <a:solidFill>
                <a:srgbClr val="00B0F0"/>
              </a:solidFill>
            </a:ln>
          </c:spPr>
          <c:xVal>
            <c:numRef>
              <c:f>'Crossrail total'!$B$7:$B$32</c:f>
              <c:numCache>
                <c:formatCode>0.00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13.329999999999927</c:v>
                </c:pt>
                <c:pt idx="14">
                  <c:v>13.75</c:v>
                </c:pt>
                <c:pt idx="15">
                  <c:v>14.160000000000082</c:v>
                </c:pt>
                <c:pt idx="16">
                  <c:v>14.25</c:v>
                </c:pt>
                <c:pt idx="17">
                  <c:v>14.75</c:v>
                </c:pt>
                <c:pt idx="18">
                  <c:v>15.25</c:v>
                </c:pt>
                <c:pt idx="19">
                  <c:v>15.75</c:v>
                </c:pt>
                <c:pt idx="20">
                  <c:v>16</c:v>
                </c:pt>
                <c:pt idx="21">
                  <c:v>17</c:v>
                </c:pt>
                <c:pt idx="22">
                  <c:v>18</c:v>
                </c:pt>
                <c:pt idx="23">
                  <c:v>19</c:v>
                </c:pt>
                <c:pt idx="24">
                  <c:v>20</c:v>
                </c:pt>
                <c:pt idx="25">
                  <c:v>21</c:v>
                </c:pt>
              </c:numCache>
            </c:numRef>
          </c:xVal>
          <c:yVal>
            <c:numRef>
              <c:f>'Crossrail total'!$L$7:$L$32</c:f>
              <c:numCache>
                <c:formatCode>General</c:formatCode>
                <c:ptCount val="26"/>
                <c:pt idx="0">
                  <c:v>3230</c:v>
                </c:pt>
                <c:pt idx="1">
                  <c:v>4690</c:v>
                </c:pt>
                <c:pt idx="2">
                  <c:v>4690</c:v>
                </c:pt>
                <c:pt idx="3">
                  <c:v>4690</c:v>
                </c:pt>
                <c:pt idx="4">
                  <c:v>11160</c:v>
                </c:pt>
                <c:pt idx="5">
                  <c:v>9850</c:v>
                </c:pt>
                <c:pt idx="6">
                  <c:v>8690</c:v>
                </c:pt>
                <c:pt idx="7">
                  <c:v>8690</c:v>
                </c:pt>
                <c:pt idx="8">
                  <c:v>10900</c:v>
                </c:pt>
                <c:pt idx="9" formatCode="0">
                  <c:v>11117.5</c:v>
                </c:pt>
                <c:pt idx="10" formatCode="0">
                  <c:v>10238.065606155125</c:v>
                </c:pt>
                <c:pt idx="11">
                  <c:v>12829</c:v>
                </c:pt>
                <c:pt idx="12">
                  <c:v>11808</c:v>
                </c:pt>
                <c:pt idx="13">
                  <c:v>14200</c:v>
                </c:pt>
                <c:pt idx="14">
                  <c:v>14200</c:v>
                </c:pt>
                <c:pt idx="15">
                  <c:v>13900</c:v>
                </c:pt>
                <c:pt idx="16">
                  <c:v>13900</c:v>
                </c:pt>
                <c:pt idx="17">
                  <c:v>13900</c:v>
                </c:pt>
                <c:pt idx="18">
                  <c:v>13700</c:v>
                </c:pt>
                <c:pt idx="19">
                  <c:v>13700</c:v>
                </c:pt>
                <c:pt idx="20">
                  <c:v>13900</c:v>
                </c:pt>
                <c:pt idx="21">
                  <c:v>13900</c:v>
                </c:pt>
                <c:pt idx="22">
                  <c:v>13900</c:v>
                </c:pt>
                <c:pt idx="23">
                  <c:v>13900</c:v>
                </c:pt>
                <c:pt idx="24">
                  <c:v>13900</c:v>
                </c:pt>
                <c:pt idx="25">
                  <c:v>13900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137728"/>
        <c:axId val="48243840"/>
      </c:scatterChart>
      <c:scatterChart>
        <c:scatterStyle val="smoothMarker"/>
        <c:varyColors val="0"/>
        <c:ser>
          <c:idx val="1"/>
          <c:order val="1"/>
          <c:tx>
            <c:strRef>
              <c:f>'Crossrail total'!$H$5:$H$6</c:f>
              <c:strCache>
                <c:ptCount val="1"/>
                <c:pt idx="0">
                  <c:v>Slippage in Duration (years)</c:v>
                </c:pt>
              </c:strCache>
            </c:strRef>
          </c:tx>
          <c:spPr>
            <a:ln w="31750"/>
          </c:spPr>
          <c:marker>
            <c:symbol val="square"/>
            <c:size val="4"/>
          </c:marker>
          <c:xVal>
            <c:numRef>
              <c:f>'Crossrail total'!$B$7:$B$32</c:f>
              <c:numCache>
                <c:formatCode>0.00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13.329999999999927</c:v>
                </c:pt>
                <c:pt idx="14">
                  <c:v>13.75</c:v>
                </c:pt>
                <c:pt idx="15">
                  <c:v>14.160000000000082</c:v>
                </c:pt>
                <c:pt idx="16">
                  <c:v>14.25</c:v>
                </c:pt>
                <c:pt idx="17">
                  <c:v>14.75</c:v>
                </c:pt>
                <c:pt idx="18">
                  <c:v>15.25</c:v>
                </c:pt>
                <c:pt idx="19">
                  <c:v>15.75</c:v>
                </c:pt>
                <c:pt idx="20">
                  <c:v>16</c:v>
                </c:pt>
                <c:pt idx="21">
                  <c:v>17</c:v>
                </c:pt>
                <c:pt idx="22">
                  <c:v>18</c:v>
                </c:pt>
                <c:pt idx="23">
                  <c:v>19</c:v>
                </c:pt>
                <c:pt idx="24">
                  <c:v>20</c:v>
                </c:pt>
                <c:pt idx="25">
                  <c:v>21</c:v>
                </c:pt>
              </c:numCache>
            </c:numRef>
          </c:xVal>
          <c:yVal>
            <c:numRef>
              <c:f>'Crossrail total'!$I$7:$I$32</c:f>
              <c:numCache>
                <c:formatCode>0.0</c:formatCode>
                <c:ptCount val="26"/>
                <c:pt idx="0">
                  <c:v>0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11</c:v>
                </c:pt>
                <c:pt idx="19">
                  <c:v>11</c:v>
                </c:pt>
                <c:pt idx="20">
                  <c:v>11</c:v>
                </c:pt>
                <c:pt idx="21" formatCode="General">
                  <c:v>11</c:v>
                </c:pt>
                <c:pt idx="22" formatCode="General">
                  <c:v>11</c:v>
                </c:pt>
                <c:pt idx="23" formatCode="General">
                  <c:v>11</c:v>
                </c:pt>
                <c:pt idx="24" formatCode="General">
                  <c:v>11</c:v>
                </c:pt>
                <c:pt idx="25" formatCode="General">
                  <c:v>11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716032"/>
        <c:axId val="48501504"/>
      </c:scatterChart>
      <c:valAx>
        <c:axId val="48137728"/>
        <c:scaling>
          <c:orientation val="minMax"/>
          <c:max val="21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8243840"/>
        <c:crosses val="autoZero"/>
        <c:crossBetween val="midCat"/>
        <c:majorUnit val="1"/>
        <c:minorUnit val="1"/>
      </c:valAx>
      <c:valAx>
        <c:axId val="48243840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8137728"/>
        <c:crosses val="autoZero"/>
        <c:crossBetween val="midCat"/>
      </c:valAx>
      <c:valAx>
        <c:axId val="48501504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8716032"/>
        <c:crosses val="max"/>
        <c:crossBetween val="midCat"/>
        <c:majorUnit val="1"/>
      </c:valAx>
      <c:valAx>
        <c:axId val="48716032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485015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2113535894121157"/>
          <c:y val="0.93851496007713653"/>
          <c:w val="0.83880490709586397"/>
          <c:h val="6.148503992286343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05059568544671E-2"/>
          <c:y val="8.4245164428250766E-2"/>
          <c:w val="0.91735786290264743"/>
          <c:h val="0.7429210348001367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'Crossrail total'!$K$5</c:f>
              <c:strCache>
                <c:ptCount val="1"/>
                <c:pt idx="0">
                  <c:v>Anticipated Final Cost (final prices)</c:v>
                </c:pt>
              </c:strCache>
            </c:strRef>
          </c:tx>
          <c:spPr>
            <a:ln w="38100" cmpd="sng">
              <a:solidFill>
                <a:srgbClr val="00B0F0"/>
              </a:solidFill>
            </a:ln>
          </c:spPr>
          <c:xVal>
            <c:numRef>
              <c:f>'Crossrail total'!$B$7:$B$32</c:f>
              <c:numCache>
                <c:formatCode>0.00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13.329999999999927</c:v>
                </c:pt>
                <c:pt idx="14">
                  <c:v>13.75</c:v>
                </c:pt>
                <c:pt idx="15">
                  <c:v>14.160000000000082</c:v>
                </c:pt>
                <c:pt idx="16">
                  <c:v>14.25</c:v>
                </c:pt>
                <c:pt idx="17">
                  <c:v>14.75</c:v>
                </c:pt>
                <c:pt idx="18">
                  <c:v>15.25</c:v>
                </c:pt>
                <c:pt idx="19">
                  <c:v>15.75</c:v>
                </c:pt>
                <c:pt idx="20">
                  <c:v>16</c:v>
                </c:pt>
                <c:pt idx="21">
                  <c:v>17</c:v>
                </c:pt>
                <c:pt idx="22">
                  <c:v>18</c:v>
                </c:pt>
                <c:pt idx="23">
                  <c:v>19</c:v>
                </c:pt>
                <c:pt idx="24">
                  <c:v>20</c:v>
                </c:pt>
                <c:pt idx="25">
                  <c:v>21</c:v>
                </c:pt>
              </c:numCache>
            </c:numRef>
          </c:xVal>
          <c:yVal>
            <c:numRef>
              <c:f>'Crossrail total'!$K$7:$K$32</c:f>
              <c:numCache>
                <c:formatCode>General</c:formatCode>
                <c:ptCount val="26"/>
                <c:pt idx="0">
                  <c:v>3230</c:v>
                </c:pt>
                <c:pt idx="1">
                  <c:v>4690</c:v>
                </c:pt>
                <c:pt idx="2">
                  <c:v>4690</c:v>
                </c:pt>
                <c:pt idx="3">
                  <c:v>4690</c:v>
                </c:pt>
                <c:pt idx="4">
                  <c:v>11160</c:v>
                </c:pt>
                <c:pt idx="5">
                  <c:v>9850</c:v>
                </c:pt>
                <c:pt idx="6">
                  <c:v>8690</c:v>
                </c:pt>
                <c:pt idx="7">
                  <c:v>8690</c:v>
                </c:pt>
                <c:pt idx="8">
                  <c:v>10900</c:v>
                </c:pt>
                <c:pt idx="9" formatCode="0">
                  <c:v>11117.5</c:v>
                </c:pt>
                <c:pt idx="10" formatCode="0">
                  <c:v>10238.065606155125</c:v>
                </c:pt>
                <c:pt idx="11">
                  <c:v>12829</c:v>
                </c:pt>
                <c:pt idx="12">
                  <c:v>11808</c:v>
                </c:pt>
                <c:pt idx="13">
                  <c:v>14200</c:v>
                </c:pt>
                <c:pt idx="14">
                  <c:v>14200</c:v>
                </c:pt>
                <c:pt idx="15">
                  <c:v>13900</c:v>
                </c:pt>
                <c:pt idx="16">
                  <c:v>13900</c:v>
                </c:pt>
                <c:pt idx="17">
                  <c:v>13900</c:v>
                </c:pt>
                <c:pt idx="18">
                  <c:v>13700</c:v>
                </c:pt>
                <c:pt idx="19">
                  <c:v>13700</c:v>
                </c:pt>
                <c:pt idx="20">
                  <c:v>13900</c:v>
                </c:pt>
                <c:pt idx="21">
                  <c:v>13900</c:v>
                </c:pt>
                <c:pt idx="22">
                  <c:v>13900</c:v>
                </c:pt>
                <c:pt idx="23">
                  <c:v>13900</c:v>
                </c:pt>
                <c:pt idx="24">
                  <c:v>13900</c:v>
                </c:pt>
                <c:pt idx="25">
                  <c:v>13900</c:v>
                </c:pt>
              </c:numCache>
            </c:numRef>
          </c:yVal>
          <c:smooth val="1"/>
        </c:ser>
        <c:ser>
          <c:idx val="4"/>
          <c:order val="1"/>
          <c:tx>
            <c:strRef>
              <c:f>'Crossrail total'!$G$5:$G$6</c:f>
              <c:strCache>
                <c:ptCount val="1"/>
                <c:pt idx="0">
                  <c:v>Budget in Public Discourse</c:v>
                </c:pt>
              </c:strCache>
            </c:strRef>
          </c:tx>
          <c:spPr>
            <a:ln w="38100" cmpd="sng">
              <a:solidFill>
                <a:srgbClr val="3110F8"/>
              </a:solidFill>
            </a:ln>
          </c:spPr>
          <c:marker>
            <c:symbol val="star"/>
            <c:size val="6"/>
          </c:marker>
          <c:xVal>
            <c:numRef>
              <c:f>'Crossrail total'!$B$7:$B$32</c:f>
              <c:numCache>
                <c:formatCode>0.00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13.329999999999927</c:v>
                </c:pt>
                <c:pt idx="14">
                  <c:v>13.75</c:v>
                </c:pt>
                <c:pt idx="15">
                  <c:v>14.160000000000082</c:v>
                </c:pt>
                <c:pt idx="16">
                  <c:v>14.25</c:v>
                </c:pt>
                <c:pt idx="17">
                  <c:v>14.75</c:v>
                </c:pt>
                <c:pt idx="18">
                  <c:v>15.25</c:v>
                </c:pt>
                <c:pt idx="19">
                  <c:v>15.75</c:v>
                </c:pt>
                <c:pt idx="20">
                  <c:v>16</c:v>
                </c:pt>
                <c:pt idx="21">
                  <c:v>17</c:v>
                </c:pt>
                <c:pt idx="22">
                  <c:v>18</c:v>
                </c:pt>
                <c:pt idx="23">
                  <c:v>19</c:v>
                </c:pt>
                <c:pt idx="24">
                  <c:v>20</c:v>
                </c:pt>
                <c:pt idx="25">
                  <c:v>21</c:v>
                </c:pt>
              </c:numCache>
            </c:numRef>
          </c:xVal>
          <c:yVal>
            <c:numRef>
              <c:f>'Crossrail total'!$G$7:$G$32</c:f>
              <c:numCache>
                <c:formatCode>0</c:formatCode>
                <c:ptCount val="26"/>
                <c:pt idx="0">
                  <c:v>2100</c:v>
                </c:pt>
                <c:pt idx="1">
                  <c:v>2550</c:v>
                </c:pt>
                <c:pt idx="2">
                  <c:v>2550</c:v>
                </c:pt>
                <c:pt idx="3">
                  <c:v>2550</c:v>
                </c:pt>
                <c:pt idx="4">
                  <c:v>5750</c:v>
                </c:pt>
                <c:pt idx="5">
                  <c:v>9800</c:v>
                </c:pt>
                <c:pt idx="6">
                  <c:v>9000</c:v>
                </c:pt>
                <c:pt idx="7">
                  <c:v>9000</c:v>
                </c:pt>
                <c:pt idx="8">
                  <c:v>15900</c:v>
                </c:pt>
                <c:pt idx="9">
                  <c:v>15900</c:v>
                </c:pt>
                <c:pt idx="10">
                  <c:v>15900</c:v>
                </c:pt>
                <c:pt idx="11">
                  <c:v>15900</c:v>
                </c:pt>
                <c:pt idx="12">
                  <c:v>14800</c:v>
                </c:pt>
                <c:pt idx="13" formatCode="General">
                  <c:v>14600</c:v>
                </c:pt>
                <c:pt idx="14" formatCode="General">
                  <c:v>14730</c:v>
                </c:pt>
                <c:pt idx="15" formatCode="General">
                  <c:v>14727</c:v>
                </c:pt>
                <c:pt idx="16" formatCode="General">
                  <c:v>14610</c:v>
                </c:pt>
                <c:pt idx="17" formatCode="General">
                  <c:v>14434</c:v>
                </c:pt>
                <c:pt idx="18" formatCode="General">
                  <c:v>14480</c:v>
                </c:pt>
                <c:pt idx="19" formatCode="General">
                  <c:v>14510</c:v>
                </c:pt>
                <c:pt idx="20" formatCode="General">
                  <c:v>14500</c:v>
                </c:pt>
                <c:pt idx="21" formatCode="General">
                  <c:v>14500</c:v>
                </c:pt>
                <c:pt idx="22" formatCode="General">
                  <c:v>14500</c:v>
                </c:pt>
                <c:pt idx="23" formatCode="General">
                  <c:v>14500</c:v>
                </c:pt>
                <c:pt idx="24" formatCode="General">
                  <c:v>14500</c:v>
                </c:pt>
                <c:pt idx="25" formatCode="General">
                  <c:v>14500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061632"/>
        <c:axId val="89088000"/>
      </c:scatterChart>
      <c:valAx>
        <c:axId val="89061632"/>
        <c:scaling>
          <c:orientation val="minMax"/>
          <c:max val="21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89088000"/>
        <c:crosses val="autoZero"/>
        <c:crossBetween val="midCat"/>
        <c:majorUnit val="1"/>
        <c:minorUnit val="1"/>
      </c:valAx>
      <c:valAx>
        <c:axId val="89088000"/>
        <c:scaling>
          <c:orientation val="minMax"/>
          <c:min val="200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890616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765422981308313E-2"/>
          <c:y val="0.12850977018241727"/>
          <c:w val="0.86433601348048139"/>
          <c:h val="0.72499261021538164"/>
        </c:manualLayout>
      </c:layout>
      <c:scatterChart>
        <c:scatterStyle val="smoothMarker"/>
        <c:varyColors val="0"/>
        <c:ser>
          <c:idx val="1"/>
          <c:order val="1"/>
          <c:tx>
            <c:strRef>
              <c:f>'Crossrail total'!$L$5</c:f>
              <c:strCache>
                <c:ptCount val="1"/>
                <c:pt idx="0">
                  <c:v>STAKEHOLDERS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square"/>
            <c:size val="5"/>
          </c:marker>
          <c:xVal>
            <c:numRef>
              <c:f>'Crossrail total'!$B$7:$B$32</c:f>
              <c:numCache>
                <c:formatCode>0.00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13.329999999999927</c:v>
                </c:pt>
                <c:pt idx="14">
                  <c:v>13.75</c:v>
                </c:pt>
                <c:pt idx="15">
                  <c:v>14.160000000000082</c:v>
                </c:pt>
                <c:pt idx="16">
                  <c:v>14.25</c:v>
                </c:pt>
                <c:pt idx="17">
                  <c:v>14.75</c:v>
                </c:pt>
                <c:pt idx="18">
                  <c:v>15.25</c:v>
                </c:pt>
                <c:pt idx="19">
                  <c:v>15.75</c:v>
                </c:pt>
                <c:pt idx="20">
                  <c:v>16</c:v>
                </c:pt>
                <c:pt idx="21">
                  <c:v>17</c:v>
                </c:pt>
                <c:pt idx="22">
                  <c:v>18</c:v>
                </c:pt>
                <c:pt idx="23">
                  <c:v>19</c:v>
                </c:pt>
                <c:pt idx="24">
                  <c:v>20</c:v>
                </c:pt>
                <c:pt idx="25">
                  <c:v>21</c:v>
                </c:pt>
              </c:numCache>
            </c:numRef>
          </c:xVal>
          <c:yVal>
            <c:numRef>
              <c:f>'Crossrail total'!$L$7:$L$32</c:f>
              <c:numCache>
                <c:formatCode>General</c:formatCode>
                <c:ptCount val="26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49</c:v>
                </c:pt>
                <c:pt idx="9">
                  <c:v>414</c:v>
                </c:pt>
                <c:pt idx="10">
                  <c:v>515</c:v>
                </c:pt>
                <c:pt idx="11">
                  <c:v>515</c:v>
                </c:pt>
                <c:pt idx="12" formatCode="0">
                  <c:v>638.1521739130435</c:v>
                </c:pt>
                <c:pt idx="13" formatCode="0">
                  <c:v>716.52173913043475</c:v>
                </c:pt>
                <c:pt idx="14" formatCode="0">
                  <c:v>716.52173913043475</c:v>
                </c:pt>
                <c:pt idx="15" formatCode="0">
                  <c:v>716.52173913043475</c:v>
                </c:pt>
                <c:pt idx="16" formatCode="0">
                  <c:v>716.52173913043475</c:v>
                </c:pt>
                <c:pt idx="17" formatCode="0">
                  <c:v>716.52173913043475</c:v>
                </c:pt>
                <c:pt idx="18" formatCode="0">
                  <c:v>716.52173913043475</c:v>
                </c:pt>
                <c:pt idx="19" formatCode="0">
                  <c:v>717</c:v>
                </c:pt>
                <c:pt idx="20" formatCode="0">
                  <c:v>716.52173913043475</c:v>
                </c:pt>
                <c:pt idx="21" formatCode="0">
                  <c:v>717.52173913043475</c:v>
                </c:pt>
                <c:pt idx="22" formatCode="0">
                  <c:v>717.52173913043475</c:v>
                </c:pt>
                <c:pt idx="23" formatCode="0">
                  <c:v>717.52173913043475</c:v>
                </c:pt>
                <c:pt idx="24" formatCode="0">
                  <c:v>717.52173913043475</c:v>
                </c:pt>
                <c:pt idx="25" formatCode="0">
                  <c:v>717.52173913043475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245120"/>
        <c:axId val="84259200"/>
      </c:scatterChart>
      <c:scatterChart>
        <c:scatterStyle val="smoothMarker"/>
        <c:varyColors val="0"/>
        <c:ser>
          <c:idx val="0"/>
          <c:order val="0"/>
          <c:tx>
            <c:strRef>
              <c:f>'Crossrail total'!$K$5</c:f>
              <c:strCache>
                <c:ptCount val="1"/>
                <c:pt idx="0">
                  <c:v>Anticipated Final Cost (final prices)</c:v>
                </c:pt>
              </c:strCache>
            </c:strRef>
          </c:tx>
          <c:spPr>
            <a:ln w="38100" cmpd="sng">
              <a:solidFill>
                <a:srgbClr val="00B0F0"/>
              </a:solidFill>
            </a:ln>
          </c:spPr>
          <c:xVal>
            <c:numRef>
              <c:f>'Crossrail total'!$B$7:$B$32</c:f>
              <c:numCache>
                <c:formatCode>0.00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13.329999999999927</c:v>
                </c:pt>
                <c:pt idx="14">
                  <c:v>13.75</c:v>
                </c:pt>
                <c:pt idx="15">
                  <c:v>14.160000000000082</c:v>
                </c:pt>
                <c:pt idx="16">
                  <c:v>14.25</c:v>
                </c:pt>
                <c:pt idx="17">
                  <c:v>14.75</c:v>
                </c:pt>
                <c:pt idx="18">
                  <c:v>15.25</c:v>
                </c:pt>
                <c:pt idx="19">
                  <c:v>15.75</c:v>
                </c:pt>
                <c:pt idx="20">
                  <c:v>16</c:v>
                </c:pt>
                <c:pt idx="21">
                  <c:v>17</c:v>
                </c:pt>
                <c:pt idx="22">
                  <c:v>18</c:v>
                </c:pt>
                <c:pt idx="23">
                  <c:v>19</c:v>
                </c:pt>
                <c:pt idx="24">
                  <c:v>20</c:v>
                </c:pt>
                <c:pt idx="25">
                  <c:v>21</c:v>
                </c:pt>
              </c:numCache>
            </c:numRef>
          </c:xVal>
          <c:yVal>
            <c:numRef>
              <c:f>'Crossrail total'!$K$7:$K$32</c:f>
              <c:numCache>
                <c:formatCode>General</c:formatCode>
                <c:ptCount val="26"/>
                <c:pt idx="0">
                  <c:v>3230</c:v>
                </c:pt>
                <c:pt idx="1">
                  <c:v>4690</c:v>
                </c:pt>
                <c:pt idx="2">
                  <c:v>4690</c:v>
                </c:pt>
                <c:pt idx="3">
                  <c:v>4690</c:v>
                </c:pt>
                <c:pt idx="4">
                  <c:v>11160</c:v>
                </c:pt>
                <c:pt idx="5">
                  <c:v>9850</c:v>
                </c:pt>
                <c:pt idx="6">
                  <c:v>8690</c:v>
                </c:pt>
                <c:pt idx="7">
                  <c:v>8690</c:v>
                </c:pt>
                <c:pt idx="8">
                  <c:v>10900</c:v>
                </c:pt>
                <c:pt idx="9" formatCode="0">
                  <c:v>11117.5</c:v>
                </c:pt>
                <c:pt idx="10" formatCode="0">
                  <c:v>10238.065606155125</c:v>
                </c:pt>
                <c:pt idx="11">
                  <c:v>12829</c:v>
                </c:pt>
                <c:pt idx="12">
                  <c:v>11808</c:v>
                </c:pt>
                <c:pt idx="13">
                  <c:v>14200</c:v>
                </c:pt>
                <c:pt idx="14">
                  <c:v>14200</c:v>
                </c:pt>
                <c:pt idx="15">
                  <c:v>13900</c:v>
                </c:pt>
                <c:pt idx="16">
                  <c:v>13900</c:v>
                </c:pt>
                <c:pt idx="17">
                  <c:v>13900</c:v>
                </c:pt>
                <c:pt idx="18">
                  <c:v>13700</c:v>
                </c:pt>
                <c:pt idx="19">
                  <c:v>13700</c:v>
                </c:pt>
                <c:pt idx="20">
                  <c:v>13900</c:v>
                </c:pt>
                <c:pt idx="21">
                  <c:v>13900</c:v>
                </c:pt>
                <c:pt idx="22">
                  <c:v>13900</c:v>
                </c:pt>
                <c:pt idx="23">
                  <c:v>13900</c:v>
                </c:pt>
                <c:pt idx="24">
                  <c:v>13900</c:v>
                </c:pt>
                <c:pt idx="25">
                  <c:v>13900</c:v>
                </c:pt>
              </c:numCache>
            </c:numRef>
          </c:yVal>
          <c:smooth val="1"/>
        </c:ser>
        <c:ser>
          <c:idx val="4"/>
          <c:order val="2"/>
          <c:tx>
            <c:strRef>
              <c:f>'Crossrail total'!$G$5:$G$6</c:f>
              <c:strCache>
                <c:ptCount val="1"/>
                <c:pt idx="0">
                  <c:v>Budget in Public Discourse</c:v>
                </c:pt>
              </c:strCache>
            </c:strRef>
          </c:tx>
          <c:spPr>
            <a:ln w="38100" cmpd="sng">
              <a:solidFill>
                <a:srgbClr val="3110F8"/>
              </a:solidFill>
            </a:ln>
          </c:spPr>
          <c:marker>
            <c:symbol val="star"/>
            <c:size val="6"/>
          </c:marker>
          <c:xVal>
            <c:numRef>
              <c:f>'Crossrail total'!$B$7:$B$32</c:f>
              <c:numCache>
                <c:formatCode>0.00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13.329999999999927</c:v>
                </c:pt>
                <c:pt idx="14">
                  <c:v>13.75</c:v>
                </c:pt>
                <c:pt idx="15">
                  <c:v>14.160000000000082</c:v>
                </c:pt>
                <c:pt idx="16">
                  <c:v>14.25</c:v>
                </c:pt>
                <c:pt idx="17">
                  <c:v>14.75</c:v>
                </c:pt>
                <c:pt idx="18">
                  <c:v>15.25</c:v>
                </c:pt>
                <c:pt idx="19">
                  <c:v>15.75</c:v>
                </c:pt>
                <c:pt idx="20">
                  <c:v>16</c:v>
                </c:pt>
                <c:pt idx="21">
                  <c:v>17</c:v>
                </c:pt>
                <c:pt idx="22">
                  <c:v>18</c:v>
                </c:pt>
                <c:pt idx="23">
                  <c:v>19</c:v>
                </c:pt>
                <c:pt idx="24">
                  <c:v>20</c:v>
                </c:pt>
                <c:pt idx="25">
                  <c:v>21</c:v>
                </c:pt>
              </c:numCache>
            </c:numRef>
          </c:xVal>
          <c:yVal>
            <c:numRef>
              <c:f>'Crossrail total'!$G$7:$G$32</c:f>
              <c:numCache>
                <c:formatCode>0</c:formatCode>
                <c:ptCount val="26"/>
                <c:pt idx="0">
                  <c:v>2100</c:v>
                </c:pt>
                <c:pt idx="1">
                  <c:v>2550</c:v>
                </c:pt>
                <c:pt idx="2">
                  <c:v>2550</c:v>
                </c:pt>
                <c:pt idx="3">
                  <c:v>2550</c:v>
                </c:pt>
                <c:pt idx="4">
                  <c:v>5750</c:v>
                </c:pt>
                <c:pt idx="5">
                  <c:v>9800</c:v>
                </c:pt>
                <c:pt idx="6">
                  <c:v>9000</c:v>
                </c:pt>
                <c:pt idx="7">
                  <c:v>9000</c:v>
                </c:pt>
                <c:pt idx="8">
                  <c:v>15900</c:v>
                </c:pt>
                <c:pt idx="9">
                  <c:v>15900</c:v>
                </c:pt>
                <c:pt idx="10">
                  <c:v>15900</c:v>
                </c:pt>
                <c:pt idx="11">
                  <c:v>15900</c:v>
                </c:pt>
                <c:pt idx="12">
                  <c:v>14800</c:v>
                </c:pt>
                <c:pt idx="13" formatCode="General">
                  <c:v>14600</c:v>
                </c:pt>
                <c:pt idx="14" formatCode="General">
                  <c:v>14730</c:v>
                </c:pt>
                <c:pt idx="15" formatCode="General">
                  <c:v>14727</c:v>
                </c:pt>
                <c:pt idx="16" formatCode="General">
                  <c:v>14610</c:v>
                </c:pt>
                <c:pt idx="17" formatCode="General">
                  <c:v>14434</c:v>
                </c:pt>
                <c:pt idx="18" formatCode="General">
                  <c:v>14480</c:v>
                </c:pt>
                <c:pt idx="19" formatCode="General">
                  <c:v>14510</c:v>
                </c:pt>
                <c:pt idx="20" formatCode="General">
                  <c:v>14500</c:v>
                </c:pt>
                <c:pt idx="21" formatCode="General">
                  <c:v>14500</c:v>
                </c:pt>
                <c:pt idx="22" formatCode="General">
                  <c:v>14500</c:v>
                </c:pt>
                <c:pt idx="23" formatCode="General">
                  <c:v>14500</c:v>
                </c:pt>
                <c:pt idx="24" formatCode="General">
                  <c:v>14500</c:v>
                </c:pt>
                <c:pt idx="25" formatCode="General">
                  <c:v>14500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262272"/>
        <c:axId val="84260736"/>
      </c:scatterChart>
      <c:valAx>
        <c:axId val="84245120"/>
        <c:scaling>
          <c:orientation val="minMax"/>
          <c:max val="21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84259200"/>
        <c:crosses val="autoZero"/>
        <c:crossBetween val="midCat"/>
        <c:majorUnit val="1"/>
        <c:minorUnit val="1"/>
      </c:valAx>
      <c:valAx>
        <c:axId val="84259200"/>
        <c:scaling>
          <c:logBase val="2"/>
          <c:orientation val="minMax"/>
          <c:min val="0.5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84245120"/>
        <c:crosses val="autoZero"/>
        <c:crossBetween val="midCat"/>
      </c:valAx>
      <c:valAx>
        <c:axId val="84260736"/>
        <c:scaling>
          <c:orientation val="minMax"/>
          <c:max val="17000"/>
          <c:min val="200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84262272"/>
        <c:crosses val="max"/>
        <c:crossBetween val="midCat"/>
        <c:majorUnit val="2000"/>
      </c:valAx>
      <c:valAx>
        <c:axId val="84262272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842607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4.99947951628157E-2"/>
          <c:y val="0.93333331137661535"/>
          <c:w val="0.93301292853548501"/>
          <c:h val="6.4784613654257112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626161213079713E-2"/>
          <c:y val="0.11925626457854843"/>
          <c:w val="0.8558670400256958"/>
          <c:h val="0.73355593461646951"/>
        </c:manualLayout>
      </c:layout>
      <c:scatterChart>
        <c:scatterStyle val="smoothMarker"/>
        <c:varyColors val="0"/>
        <c:ser>
          <c:idx val="1"/>
          <c:order val="1"/>
          <c:tx>
            <c:strRef>
              <c:f>'Crossrail total'!$L$5</c:f>
              <c:strCache>
                <c:ptCount val="1"/>
                <c:pt idx="0">
                  <c:v>STAKEHOLDERS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square"/>
            <c:size val="5"/>
            <c:spPr>
              <a:solidFill>
                <a:srgbClr val="FF0000"/>
              </a:solidFill>
            </c:spPr>
          </c:marker>
          <c:xVal>
            <c:numRef>
              <c:f>'Crossrail total'!$B$7:$B$32</c:f>
              <c:numCache>
                <c:formatCode>0.00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13.329999999999927</c:v>
                </c:pt>
                <c:pt idx="14">
                  <c:v>13.75</c:v>
                </c:pt>
                <c:pt idx="15">
                  <c:v>14.160000000000082</c:v>
                </c:pt>
                <c:pt idx="16">
                  <c:v>14.25</c:v>
                </c:pt>
                <c:pt idx="17">
                  <c:v>14.75</c:v>
                </c:pt>
                <c:pt idx="18">
                  <c:v>15.25</c:v>
                </c:pt>
                <c:pt idx="19">
                  <c:v>15.75</c:v>
                </c:pt>
                <c:pt idx="20">
                  <c:v>16</c:v>
                </c:pt>
                <c:pt idx="21">
                  <c:v>17</c:v>
                </c:pt>
                <c:pt idx="22">
                  <c:v>18</c:v>
                </c:pt>
                <c:pt idx="23">
                  <c:v>19</c:v>
                </c:pt>
                <c:pt idx="24">
                  <c:v>20</c:v>
                </c:pt>
                <c:pt idx="25">
                  <c:v>21</c:v>
                </c:pt>
              </c:numCache>
            </c:numRef>
          </c:xVal>
          <c:yVal>
            <c:numRef>
              <c:f>'Crossrail total'!$L$7:$L$32</c:f>
              <c:numCache>
                <c:formatCode>General</c:formatCode>
                <c:ptCount val="26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49</c:v>
                </c:pt>
                <c:pt idx="9">
                  <c:v>414</c:v>
                </c:pt>
                <c:pt idx="10">
                  <c:v>515</c:v>
                </c:pt>
                <c:pt idx="11">
                  <c:v>515</c:v>
                </c:pt>
                <c:pt idx="12" formatCode="0">
                  <c:v>638.1521739130435</c:v>
                </c:pt>
                <c:pt idx="13" formatCode="0">
                  <c:v>716.52173913043475</c:v>
                </c:pt>
                <c:pt idx="14" formatCode="0">
                  <c:v>716.52173913043475</c:v>
                </c:pt>
                <c:pt idx="15" formatCode="0">
                  <c:v>716.52173913043475</c:v>
                </c:pt>
                <c:pt idx="16" formatCode="0">
                  <c:v>716.52173913043475</c:v>
                </c:pt>
                <c:pt idx="17" formatCode="0">
                  <c:v>716.52173913043475</c:v>
                </c:pt>
                <c:pt idx="18" formatCode="0">
                  <c:v>716.52173913043475</c:v>
                </c:pt>
                <c:pt idx="19" formatCode="0">
                  <c:v>717</c:v>
                </c:pt>
                <c:pt idx="20" formatCode="0">
                  <c:v>716.52173913043475</c:v>
                </c:pt>
                <c:pt idx="21" formatCode="0">
                  <c:v>717.52173913043475</c:v>
                </c:pt>
                <c:pt idx="22" formatCode="0">
                  <c:v>717.52173913043475</c:v>
                </c:pt>
                <c:pt idx="23" formatCode="0">
                  <c:v>717.52173913043475</c:v>
                </c:pt>
                <c:pt idx="24" formatCode="0">
                  <c:v>717.52173913043475</c:v>
                </c:pt>
                <c:pt idx="25" formatCode="0">
                  <c:v>717.52173913043475</c:v>
                </c:pt>
              </c:numCache>
            </c:numRef>
          </c:yVal>
          <c:smooth val="1"/>
        </c:ser>
        <c:ser>
          <c:idx val="3"/>
          <c:order val="2"/>
          <c:tx>
            <c:strRef>
              <c:f>'Crossrail total'!$N$5:$N$6</c:f>
              <c:strCache>
                <c:ptCount val="1"/>
                <c:pt idx="0">
                  <c:v>SUPPLIERS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</a:ln>
          </c:spPr>
          <c:marker>
            <c:symbol val="x"/>
            <c:size val="5"/>
            <c:spPr>
              <a:solidFill>
                <a:schemeClr val="accent6">
                  <a:lumMod val="75000"/>
                </a:schemeClr>
              </a:solidFill>
            </c:spPr>
          </c:marker>
          <c:xVal>
            <c:numRef>
              <c:f>'Crossrail total'!$B$7:$B$32</c:f>
              <c:numCache>
                <c:formatCode>0.00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13.329999999999927</c:v>
                </c:pt>
                <c:pt idx="14">
                  <c:v>13.75</c:v>
                </c:pt>
                <c:pt idx="15">
                  <c:v>14.160000000000082</c:v>
                </c:pt>
                <c:pt idx="16">
                  <c:v>14.25</c:v>
                </c:pt>
                <c:pt idx="17">
                  <c:v>14.75</c:v>
                </c:pt>
                <c:pt idx="18">
                  <c:v>15.25</c:v>
                </c:pt>
                <c:pt idx="19">
                  <c:v>15.75</c:v>
                </c:pt>
                <c:pt idx="20">
                  <c:v>16</c:v>
                </c:pt>
                <c:pt idx="21">
                  <c:v>17</c:v>
                </c:pt>
                <c:pt idx="22">
                  <c:v>18</c:v>
                </c:pt>
                <c:pt idx="23">
                  <c:v>19</c:v>
                </c:pt>
                <c:pt idx="24">
                  <c:v>20</c:v>
                </c:pt>
                <c:pt idx="25">
                  <c:v>21</c:v>
                </c:pt>
              </c:numCache>
            </c:numRef>
          </c:xVal>
          <c:yVal>
            <c:numRef>
              <c:f>'Crossrail total'!$N$7:$N$32</c:f>
              <c:numCache>
                <c:formatCode>0</c:formatCode>
                <c:ptCount val="2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8</c:v>
                </c:pt>
                <c:pt idx="11">
                  <c:v>36</c:v>
                </c:pt>
                <c:pt idx="12">
                  <c:v>71</c:v>
                </c:pt>
                <c:pt idx="13">
                  <c:v>617</c:v>
                </c:pt>
                <c:pt idx="14">
                  <c:v>1163</c:v>
                </c:pt>
                <c:pt idx="15">
                  <c:v>1415</c:v>
                </c:pt>
                <c:pt idx="16">
                  <c:v>1415</c:v>
                </c:pt>
                <c:pt idx="17">
                  <c:v>1415</c:v>
                </c:pt>
                <c:pt idx="18">
                  <c:v>1772</c:v>
                </c:pt>
                <c:pt idx="19">
                  <c:v>1772</c:v>
                </c:pt>
                <c:pt idx="20">
                  <c:v>1898</c:v>
                </c:pt>
                <c:pt idx="21">
                  <c:v>2196.62</c:v>
                </c:pt>
                <c:pt idx="22">
                  <c:v>2522.1158000000005</c:v>
                </c:pt>
                <c:pt idx="23">
                  <c:v>2640.3792740000008</c:v>
                </c:pt>
                <c:pt idx="24">
                  <c:v>2721.5868594800004</c:v>
                </c:pt>
                <c:pt idx="25">
                  <c:v>2721.5868594800004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802496"/>
        <c:axId val="35825152"/>
      </c:scatterChart>
      <c:scatterChart>
        <c:scatterStyle val="smoothMarker"/>
        <c:varyColors val="0"/>
        <c:ser>
          <c:idx val="0"/>
          <c:order val="0"/>
          <c:tx>
            <c:strRef>
              <c:f>'Crossrail total'!$K$5</c:f>
              <c:strCache>
                <c:ptCount val="1"/>
                <c:pt idx="0">
                  <c:v>Anticipated Final Cost (final prices)</c:v>
                </c:pt>
              </c:strCache>
            </c:strRef>
          </c:tx>
          <c:spPr>
            <a:ln w="38100" cmpd="sng">
              <a:solidFill>
                <a:srgbClr val="00B0F0"/>
              </a:solidFill>
            </a:ln>
          </c:spPr>
          <c:marker>
            <c:symbol val="diamond"/>
            <c:size val="5"/>
            <c:spPr>
              <a:solidFill>
                <a:srgbClr val="00B0F0"/>
              </a:solidFill>
            </c:spPr>
          </c:marker>
          <c:xVal>
            <c:numRef>
              <c:f>'Crossrail total'!$B$7:$B$32</c:f>
              <c:numCache>
                <c:formatCode>0.00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13.329999999999927</c:v>
                </c:pt>
                <c:pt idx="14">
                  <c:v>13.75</c:v>
                </c:pt>
                <c:pt idx="15">
                  <c:v>14.160000000000082</c:v>
                </c:pt>
                <c:pt idx="16">
                  <c:v>14.25</c:v>
                </c:pt>
                <c:pt idx="17">
                  <c:v>14.75</c:v>
                </c:pt>
                <c:pt idx="18">
                  <c:v>15.25</c:v>
                </c:pt>
                <c:pt idx="19">
                  <c:v>15.75</c:v>
                </c:pt>
                <c:pt idx="20">
                  <c:v>16</c:v>
                </c:pt>
                <c:pt idx="21">
                  <c:v>17</c:v>
                </c:pt>
                <c:pt idx="22">
                  <c:v>18</c:v>
                </c:pt>
                <c:pt idx="23">
                  <c:v>19</c:v>
                </c:pt>
                <c:pt idx="24">
                  <c:v>20</c:v>
                </c:pt>
                <c:pt idx="25">
                  <c:v>21</c:v>
                </c:pt>
              </c:numCache>
            </c:numRef>
          </c:xVal>
          <c:yVal>
            <c:numRef>
              <c:f>'Crossrail total'!$K$7:$K$32</c:f>
              <c:numCache>
                <c:formatCode>General</c:formatCode>
                <c:ptCount val="26"/>
                <c:pt idx="0">
                  <c:v>3230</c:v>
                </c:pt>
                <c:pt idx="1">
                  <c:v>4690</c:v>
                </c:pt>
                <c:pt idx="2">
                  <c:v>4690</c:v>
                </c:pt>
                <c:pt idx="3">
                  <c:v>4690</c:v>
                </c:pt>
                <c:pt idx="4">
                  <c:v>11160</c:v>
                </c:pt>
                <c:pt idx="5">
                  <c:v>9850</c:v>
                </c:pt>
                <c:pt idx="6">
                  <c:v>8690</c:v>
                </c:pt>
                <c:pt idx="7">
                  <c:v>8690</c:v>
                </c:pt>
                <c:pt idx="8">
                  <c:v>10900</c:v>
                </c:pt>
                <c:pt idx="9" formatCode="0">
                  <c:v>11117.5</c:v>
                </c:pt>
                <c:pt idx="10" formatCode="0">
                  <c:v>10238.065606155125</c:v>
                </c:pt>
                <c:pt idx="11">
                  <c:v>12829</c:v>
                </c:pt>
                <c:pt idx="12">
                  <c:v>11808</c:v>
                </c:pt>
                <c:pt idx="13">
                  <c:v>14200</c:v>
                </c:pt>
                <c:pt idx="14">
                  <c:v>14200</c:v>
                </c:pt>
                <c:pt idx="15">
                  <c:v>13900</c:v>
                </c:pt>
                <c:pt idx="16">
                  <c:v>13900</c:v>
                </c:pt>
                <c:pt idx="17">
                  <c:v>13900</c:v>
                </c:pt>
                <c:pt idx="18">
                  <c:v>13700</c:v>
                </c:pt>
                <c:pt idx="19">
                  <c:v>13700</c:v>
                </c:pt>
                <c:pt idx="20">
                  <c:v>13900</c:v>
                </c:pt>
                <c:pt idx="21">
                  <c:v>13900</c:v>
                </c:pt>
                <c:pt idx="22">
                  <c:v>13900</c:v>
                </c:pt>
                <c:pt idx="23">
                  <c:v>13900</c:v>
                </c:pt>
                <c:pt idx="24">
                  <c:v>13900</c:v>
                </c:pt>
                <c:pt idx="25">
                  <c:v>13900</c:v>
                </c:pt>
              </c:numCache>
            </c:numRef>
          </c:yVal>
          <c:smooth val="1"/>
        </c:ser>
        <c:ser>
          <c:idx val="4"/>
          <c:order val="3"/>
          <c:tx>
            <c:strRef>
              <c:f>'Crossrail total'!$G$5:$G$6</c:f>
              <c:strCache>
                <c:ptCount val="1"/>
                <c:pt idx="0">
                  <c:v>Budget in Public Discourse</c:v>
                </c:pt>
              </c:strCache>
            </c:strRef>
          </c:tx>
          <c:spPr>
            <a:ln w="38100" cmpd="sng">
              <a:solidFill>
                <a:srgbClr val="3110F8"/>
              </a:solidFill>
            </a:ln>
          </c:spPr>
          <c:marker>
            <c:symbol val="star"/>
            <c:size val="5"/>
            <c:spPr>
              <a:solidFill>
                <a:srgbClr val="0000CC"/>
              </a:solidFill>
            </c:spPr>
          </c:marker>
          <c:xVal>
            <c:numRef>
              <c:f>'Crossrail total'!$B$7:$B$32</c:f>
              <c:numCache>
                <c:formatCode>0.00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13.329999999999927</c:v>
                </c:pt>
                <c:pt idx="14">
                  <c:v>13.75</c:v>
                </c:pt>
                <c:pt idx="15">
                  <c:v>14.160000000000082</c:v>
                </c:pt>
                <c:pt idx="16">
                  <c:v>14.25</c:v>
                </c:pt>
                <c:pt idx="17">
                  <c:v>14.75</c:v>
                </c:pt>
                <c:pt idx="18">
                  <c:v>15.25</c:v>
                </c:pt>
                <c:pt idx="19">
                  <c:v>15.75</c:v>
                </c:pt>
                <c:pt idx="20">
                  <c:v>16</c:v>
                </c:pt>
                <c:pt idx="21">
                  <c:v>17</c:v>
                </c:pt>
                <c:pt idx="22">
                  <c:v>18</c:v>
                </c:pt>
                <c:pt idx="23">
                  <c:v>19</c:v>
                </c:pt>
                <c:pt idx="24">
                  <c:v>20</c:v>
                </c:pt>
                <c:pt idx="25">
                  <c:v>21</c:v>
                </c:pt>
              </c:numCache>
            </c:numRef>
          </c:xVal>
          <c:yVal>
            <c:numRef>
              <c:f>'Crossrail total'!$G$7:$G$32</c:f>
              <c:numCache>
                <c:formatCode>0</c:formatCode>
                <c:ptCount val="26"/>
                <c:pt idx="0">
                  <c:v>2100</c:v>
                </c:pt>
                <c:pt idx="1">
                  <c:v>2550</c:v>
                </c:pt>
                <c:pt idx="2">
                  <c:v>2550</c:v>
                </c:pt>
                <c:pt idx="3">
                  <c:v>2550</c:v>
                </c:pt>
                <c:pt idx="4">
                  <c:v>5750</c:v>
                </c:pt>
                <c:pt idx="5">
                  <c:v>9800</c:v>
                </c:pt>
                <c:pt idx="6">
                  <c:v>9000</c:v>
                </c:pt>
                <c:pt idx="7">
                  <c:v>9000</c:v>
                </c:pt>
                <c:pt idx="8">
                  <c:v>15900</c:v>
                </c:pt>
                <c:pt idx="9">
                  <c:v>15900</c:v>
                </c:pt>
                <c:pt idx="10">
                  <c:v>15900</c:v>
                </c:pt>
                <c:pt idx="11">
                  <c:v>15900</c:v>
                </c:pt>
                <c:pt idx="12">
                  <c:v>14800</c:v>
                </c:pt>
                <c:pt idx="13" formatCode="General">
                  <c:v>14600</c:v>
                </c:pt>
                <c:pt idx="14" formatCode="General">
                  <c:v>14730</c:v>
                </c:pt>
                <c:pt idx="15" formatCode="General">
                  <c:v>14727</c:v>
                </c:pt>
                <c:pt idx="16" formatCode="General">
                  <c:v>14610</c:v>
                </c:pt>
                <c:pt idx="17" formatCode="General">
                  <c:v>14434</c:v>
                </c:pt>
                <c:pt idx="18" formatCode="General">
                  <c:v>14480</c:v>
                </c:pt>
                <c:pt idx="19" formatCode="General">
                  <c:v>14510</c:v>
                </c:pt>
                <c:pt idx="20" formatCode="General">
                  <c:v>14500</c:v>
                </c:pt>
                <c:pt idx="21" formatCode="General">
                  <c:v>14500</c:v>
                </c:pt>
                <c:pt idx="22" formatCode="General">
                  <c:v>14500</c:v>
                </c:pt>
                <c:pt idx="23" formatCode="General">
                  <c:v>14500</c:v>
                </c:pt>
                <c:pt idx="24" formatCode="General">
                  <c:v>14500</c:v>
                </c:pt>
                <c:pt idx="25" formatCode="General">
                  <c:v>14500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832576"/>
        <c:axId val="35826688"/>
      </c:scatterChart>
      <c:valAx>
        <c:axId val="35802496"/>
        <c:scaling>
          <c:orientation val="minMax"/>
          <c:max val="21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5825152"/>
        <c:crosses val="autoZero"/>
        <c:crossBetween val="midCat"/>
        <c:majorUnit val="1"/>
        <c:minorUnit val="1"/>
      </c:valAx>
      <c:valAx>
        <c:axId val="35825152"/>
        <c:scaling>
          <c:orientation val="minMax"/>
          <c:max val="300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5802496"/>
        <c:crosses val="autoZero"/>
        <c:crossBetween val="midCat"/>
      </c:valAx>
      <c:valAx>
        <c:axId val="35826688"/>
        <c:scaling>
          <c:orientation val="minMax"/>
          <c:max val="17000"/>
          <c:min val="200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5832576"/>
        <c:crosses val="max"/>
        <c:crossBetween val="midCat"/>
        <c:majorUnit val="2000"/>
      </c:valAx>
      <c:valAx>
        <c:axId val="35832576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358266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197238817706287"/>
          <c:y val="0.9056485747160401"/>
          <c:w val="0.76405407848703188"/>
          <c:h val="9.43514252839599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224992018177821E-2"/>
          <c:y val="0.12988616072748829"/>
          <c:w val="0.89677658776065317"/>
          <c:h val="0.78954685765622012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yVal>
            <c:numRef>
              <c:f>Sheet6!$L$3:$L$975</c:f>
              <c:numCache>
                <c:formatCode>"£"#,##0</c:formatCode>
                <c:ptCount val="973"/>
                <c:pt idx="0">
                  <c:v>10644</c:v>
                </c:pt>
                <c:pt idx="1">
                  <c:v>-898323</c:v>
                </c:pt>
                <c:pt idx="2">
                  <c:v>887679</c:v>
                </c:pt>
                <c:pt idx="3">
                  <c:v>0</c:v>
                </c:pt>
                <c:pt idx="4">
                  <c:v>0</c:v>
                </c:pt>
                <c:pt idx="5">
                  <c:v>-2400458</c:v>
                </c:pt>
                <c:pt idx="6">
                  <c:v>2400458</c:v>
                </c:pt>
                <c:pt idx="7">
                  <c:v>-2102317</c:v>
                </c:pt>
                <c:pt idx="8">
                  <c:v>2102317</c:v>
                </c:pt>
                <c:pt idx="9">
                  <c:v>1349860</c:v>
                </c:pt>
                <c:pt idx="10">
                  <c:v>-90000</c:v>
                </c:pt>
                <c:pt idx="11">
                  <c:v>-1900000</c:v>
                </c:pt>
                <c:pt idx="12">
                  <c:v>-3290000</c:v>
                </c:pt>
                <c:pt idx="13">
                  <c:v>-5500000</c:v>
                </c:pt>
                <c:pt idx="14">
                  <c:v>-90000</c:v>
                </c:pt>
                <c:pt idx="15">
                  <c:v>-177000</c:v>
                </c:pt>
                <c:pt idx="16">
                  <c:v>-400000</c:v>
                </c:pt>
                <c:pt idx="17">
                  <c:v>667000</c:v>
                </c:pt>
                <c:pt idx="18">
                  <c:v>90000</c:v>
                </c:pt>
                <c:pt idx="19">
                  <c:v>-90000</c:v>
                </c:pt>
                <c:pt idx="20">
                  <c:v>177000</c:v>
                </c:pt>
                <c:pt idx="21">
                  <c:v>-177000</c:v>
                </c:pt>
                <c:pt idx="22">
                  <c:v>400000</c:v>
                </c:pt>
                <c:pt idx="23">
                  <c:v>-400000</c:v>
                </c:pt>
                <c:pt idx="24">
                  <c:v>-2700000</c:v>
                </c:pt>
                <c:pt idx="25">
                  <c:v>2700000</c:v>
                </c:pt>
                <c:pt idx="26">
                  <c:v>2700000</c:v>
                </c:pt>
                <c:pt idx="27">
                  <c:v>2162258</c:v>
                </c:pt>
                <c:pt idx="28">
                  <c:v>637742</c:v>
                </c:pt>
                <c:pt idx="29">
                  <c:v>0</c:v>
                </c:pt>
                <c:pt idx="30">
                  <c:v>20000</c:v>
                </c:pt>
                <c:pt idx="31">
                  <c:v>6000</c:v>
                </c:pt>
                <c:pt idx="32">
                  <c:v>1000</c:v>
                </c:pt>
                <c:pt idx="33">
                  <c:v>4000</c:v>
                </c:pt>
                <c:pt idx="34">
                  <c:v>70000</c:v>
                </c:pt>
                <c:pt idx="35">
                  <c:v>144000</c:v>
                </c:pt>
                <c:pt idx="36">
                  <c:v>2000</c:v>
                </c:pt>
                <c:pt idx="37">
                  <c:v>116000</c:v>
                </c:pt>
                <c:pt idx="38">
                  <c:v>1000</c:v>
                </c:pt>
                <c:pt idx="39">
                  <c:v>26000</c:v>
                </c:pt>
                <c:pt idx="40">
                  <c:v>54000</c:v>
                </c:pt>
                <c:pt idx="41">
                  <c:v>37000</c:v>
                </c:pt>
                <c:pt idx="42">
                  <c:v>15000</c:v>
                </c:pt>
                <c:pt idx="43">
                  <c:v>7000</c:v>
                </c:pt>
                <c:pt idx="44">
                  <c:v>4000</c:v>
                </c:pt>
                <c:pt idx="45">
                  <c:v>5000</c:v>
                </c:pt>
                <c:pt idx="46">
                  <c:v>2000</c:v>
                </c:pt>
                <c:pt idx="47">
                  <c:v>-26000</c:v>
                </c:pt>
                <c:pt idx="48">
                  <c:v>1000</c:v>
                </c:pt>
                <c:pt idx="49">
                  <c:v>2000</c:v>
                </c:pt>
                <c:pt idx="50">
                  <c:v>2000</c:v>
                </c:pt>
                <c:pt idx="51">
                  <c:v>4000</c:v>
                </c:pt>
                <c:pt idx="52">
                  <c:v>2000</c:v>
                </c:pt>
                <c:pt idx="53">
                  <c:v>-19000</c:v>
                </c:pt>
                <c:pt idx="54">
                  <c:v>22000</c:v>
                </c:pt>
                <c:pt idx="55">
                  <c:v>-17000</c:v>
                </c:pt>
                <c:pt idx="56">
                  <c:v>-1000</c:v>
                </c:pt>
                <c:pt idx="57">
                  <c:v>-2000</c:v>
                </c:pt>
                <c:pt idx="58">
                  <c:v>5000</c:v>
                </c:pt>
                <c:pt idx="59">
                  <c:v>6000</c:v>
                </c:pt>
                <c:pt idx="60">
                  <c:v>-4000</c:v>
                </c:pt>
                <c:pt idx="61">
                  <c:v>4000</c:v>
                </c:pt>
                <c:pt idx="62">
                  <c:v>3970</c:v>
                </c:pt>
                <c:pt idx="63">
                  <c:v>-7940</c:v>
                </c:pt>
                <c:pt idx="64">
                  <c:v>26000</c:v>
                </c:pt>
                <c:pt idx="65">
                  <c:v>-54000</c:v>
                </c:pt>
                <c:pt idx="66">
                  <c:v>48000</c:v>
                </c:pt>
                <c:pt idx="67">
                  <c:v>19000</c:v>
                </c:pt>
                <c:pt idx="68">
                  <c:v>30000</c:v>
                </c:pt>
                <c:pt idx="69">
                  <c:v>15000</c:v>
                </c:pt>
                <c:pt idx="70">
                  <c:v>100000</c:v>
                </c:pt>
                <c:pt idx="71">
                  <c:v>70000</c:v>
                </c:pt>
                <c:pt idx="72">
                  <c:v>45000</c:v>
                </c:pt>
                <c:pt idx="73">
                  <c:v>85000</c:v>
                </c:pt>
                <c:pt idx="74">
                  <c:v>40000</c:v>
                </c:pt>
                <c:pt idx="75">
                  <c:v>90000</c:v>
                </c:pt>
                <c:pt idx="76">
                  <c:v>20000</c:v>
                </c:pt>
                <c:pt idx="77">
                  <c:v>17000</c:v>
                </c:pt>
                <c:pt idx="78">
                  <c:v>8000</c:v>
                </c:pt>
                <c:pt idx="79">
                  <c:v>14000</c:v>
                </c:pt>
                <c:pt idx="80">
                  <c:v>40000</c:v>
                </c:pt>
                <c:pt idx="81">
                  <c:v>25000</c:v>
                </c:pt>
                <c:pt idx="82">
                  <c:v>175000</c:v>
                </c:pt>
                <c:pt idx="83">
                  <c:v>60000</c:v>
                </c:pt>
                <c:pt idx="84">
                  <c:v>95000</c:v>
                </c:pt>
                <c:pt idx="85">
                  <c:v>-50000</c:v>
                </c:pt>
                <c:pt idx="86">
                  <c:v>-6000</c:v>
                </c:pt>
                <c:pt idx="87">
                  <c:v>-60000</c:v>
                </c:pt>
                <c:pt idx="88">
                  <c:v>44000</c:v>
                </c:pt>
                <c:pt idx="89">
                  <c:v>116000</c:v>
                </c:pt>
                <c:pt idx="90">
                  <c:v>-30000</c:v>
                </c:pt>
                <c:pt idx="91">
                  <c:v>-2500000</c:v>
                </c:pt>
                <c:pt idx="92">
                  <c:v>-6000</c:v>
                </c:pt>
                <c:pt idx="93">
                  <c:v>23000</c:v>
                </c:pt>
                <c:pt idx="94">
                  <c:v>8000</c:v>
                </c:pt>
                <c:pt idx="95">
                  <c:v>70000</c:v>
                </c:pt>
                <c:pt idx="96">
                  <c:v>50000</c:v>
                </c:pt>
                <c:pt idx="97">
                  <c:v>-30000</c:v>
                </c:pt>
                <c:pt idx="98">
                  <c:v>-35000</c:v>
                </c:pt>
                <c:pt idx="99">
                  <c:v>25000</c:v>
                </c:pt>
                <c:pt idx="100">
                  <c:v>6000</c:v>
                </c:pt>
                <c:pt idx="101">
                  <c:v>3000</c:v>
                </c:pt>
                <c:pt idx="102">
                  <c:v>-40000</c:v>
                </c:pt>
                <c:pt idx="103">
                  <c:v>-400000</c:v>
                </c:pt>
                <c:pt idx="104">
                  <c:v>50000</c:v>
                </c:pt>
                <c:pt idx="105">
                  <c:v>500000</c:v>
                </c:pt>
                <c:pt idx="106">
                  <c:v>18000</c:v>
                </c:pt>
                <c:pt idx="107">
                  <c:v>10000</c:v>
                </c:pt>
                <c:pt idx="108">
                  <c:v>-10000</c:v>
                </c:pt>
                <c:pt idx="109">
                  <c:v>15000</c:v>
                </c:pt>
                <c:pt idx="110">
                  <c:v>6000</c:v>
                </c:pt>
                <c:pt idx="111">
                  <c:v>18000</c:v>
                </c:pt>
                <c:pt idx="112">
                  <c:v>30000</c:v>
                </c:pt>
                <c:pt idx="113">
                  <c:v>20000</c:v>
                </c:pt>
                <c:pt idx="114">
                  <c:v>-1000</c:v>
                </c:pt>
                <c:pt idx="115">
                  <c:v>-5000</c:v>
                </c:pt>
                <c:pt idx="116">
                  <c:v>-5000</c:v>
                </c:pt>
                <c:pt idx="117">
                  <c:v>-8000</c:v>
                </c:pt>
                <c:pt idx="118">
                  <c:v>80000</c:v>
                </c:pt>
                <c:pt idx="119">
                  <c:v>33000</c:v>
                </c:pt>
                <c:pt idx="120">
                  <c:v>90000</c:v>
                </c:pt>
                <c:pt idx="121">
                  <c:v>20000</c:v>
                </c:pt>
                <c:pt idx="122">
                  <c:v>-40000</c:v>
                </c:pt>
                <c:pt idx="123">
                  <c:v>-40000</c:v>
                </c:pt>
                <c:pt idx="124">
                  <c:v>5000</c:v>
                </c:pt>
                <c:pt idx="125">
                  <c:v>0</c:v>
                </c:pt>
                <c:pt idx="126">
                  <c:v>10000</c:v>
                </c:pt>
                <c:pt idx="127">
                  <c:v>30000</c:v>
                </c:pt>
                <c:pt idx="128">
                  <c:v>60000</c:v>
                </c:pt>
                <c:pt idx="129">
                  <c:v>-11000</c:v>
                </c:pt>
                <c:pt idx="130">
                  <c:v>11000</c:v>
                </c:pt>
                <c:pt idx="131">
                  <c:v>9000</c:v>
                </c:pt>
                <c:pt idx="132">
                  <c:v>2700000</c:v>
                </c:pt>
                <c:pt idx="133">
                  <c:v>5000</c:v>
                </c:pt>
                <c:pt idx="134">
                  <c:v>40000</c:v>
                </c:pt>
                <c:pt idx="135">
                  <c:v>-30000</c:v>
                </c:pt>
                <c:pt idx="136">
                  <c:v>10000</c:v>
                </c:pt>
                <c:pt idx="137">
                  <c:v>67000</c:v>
                </c:pt>
                <c:pt idx="138">
                  <c:v>-20000</c:v>
                </c:pt>
                <c:pt idx="139">
                  <c:v>-5000</c:v>
                </c:pt>
                <c:pt idx="140">
                  <c:v>7600000</c:v>
                </c:pt>
                <c:pt idx="141">
                  <c:v>1100000</c:v>
                </c:pt>
                <c:pt idx="142">
                  <c:v>1882213</c:v>
                </c:pt>
                <c:pt idx="143">
                  <c:v>28000</c:v>
                </c:pt>
                <c:pt idx="144">
                  <c:v>96000</c:v>
                </c:pt>
                <c:pt idx="145">
                  <c:v>9000</c:v>
                </c:pt>
                <c:pt idx="146">
                  <c:v>1000</c:v>
                </c:pt>
                <c:pt idx="147">
                  <c:v>19000</c:v>
                </c:pt>
                <c:pt idx="148">
                  <c:v>54000</c:v>
                </c:pt>
                <c:pt idx="149">
                  <c:v>191000</c:v>
                </c:pt>
                <c:pt idx="150">
                  <c:v>30000</c:v>
                </c:pt>
                <c:pt idx="151">
                  <c:v>50000</c:v>
                </c:pt>
                <c:pt idx="152">
                  <c:v>75000</c:v>
                </c:pt>
                <c:pt idx="153">
                  <c:v>20000</c:v>
                </c:pt>
                <c:pt idx="154">
                  <c:v>10000</c:v>
                </c:pt>
                <c:pt idx="155">
                  <c:v>90000</c:v>
                </c:pt>
                <c:pt idx="156">
                  <c:v>120000</c:v>
                </c:pt>
                <c:pt idx="157">
                  <c:v>39000</c:v>
                </c:pt>
                <c:pt idx="158">
                  <c:v>-64023</c:v>
                </c:pt>
                <c:pt idx="159">
                  <c:v>4000</c:v>
                </c:pt>
                <c:pt idx="160">
                  <c:v>-13000</c:v>
                </c:pt>
                <c:pt idx="161">
                  <c:v>50000</c:v>
                </c:pt>
                <c:pt idx="162">
                  <c:v>-355000</c:v>
                </c:pt>
                <c:pt idx="163">
                  <c:v>20000</c:v>
                </c:pt>
                <c:pt idx="164">
                  <c:v>25000</c:v>
                </c:pt>
                <c:pt idx="165">
                  <c:v>6000</c:v>
                </c:pt>
                <c:pt idx="166">
                  <c:v>30000</c:v>
                </c:pt>
                <c:pt idx="167">
                  <c:v>135000</c:v>
                </c:pt>
                <c:pt idx="168">
                  <c:v>5000</c:v>
                </c:pt>
                <c:pt idx="169">
                  <c:v>3000</c:v>
                </c:pt>
                <c:pt idx="170">
                  <c:v>3000</c:v>
                </c:pt>
                <c:pt idx="171">
                  <c:v>9594.4599999999991</c:v>
                </c:pt>
                <c:pt idx="172">
                  <c:v>250000</c:v>
                </c:pt>
                <c:pt idx="173">
                  <c:v>300000</c:v>
                </c:pt>
                <c:pt idx="174">
                  <c:v>134000</c:v>
                </c:pt>
                <c:pt idx="175">
                  <c:v>100000</c:v>
                </c:pt>
                <c:pt idx="176">
                  <c:v>20000</c:v>
                </c:pt>
                <c:pt idx="177">
                  <c:v>-1764</c:v>
                </c:pt>
                <c:pt idx="178">
                  <c:v>307036.53999999998</c:v>
                </c:pt>
                <c:pt idx="179">
                  <c:v>353593</c:v>
                </c:pt>
                <c:pt idx="180">
                  <c:v>25</c:v>
                </c:pt>
                <c:pt idx="181">
                  <c:v>136</c:v>
                </c:pt>
                <c:pt idx="182">
                  <c:v>-11000</c:v>
                </c:pt>
                <c:pt idx="183">
                  <c:v>1724</c:v>
                </c:pt>
                <c:pt idx="184">
                  <c:v>0</c:v>
                </c:pt>
                <c:pt idx="185">
                  <c:v>-18000</c:v>
                </c:pt>
                <c:pt idx="186">
                  <c:v>91000</c:v>
                </c:pt>
                <c:pt idx="187">
                  <c:v>11090</c:v>
                </c:pt>
                <c:pt idx="188">
                  <c:v>-48066.51</c:v>
                </c:pt>
                <c:pt idx="189">
                  <c:v>-12410</c:v>
                </c:pt>
                <c:pt idx="190">
                  <c:v>156</c:v>
                </c:pt>
                <c:pt idx="191">
                  <c:v>-8952</c:v>
                </c:pt>
                <c:pt idx="192">
                  <c:v>242</c:v>
                </c:pt>
                <c:pt idx="193">
                  <c:v>-15099</c:v>
                </c:pt>
                <c:pt idx="194">
                  <c:v>518</c:v>
                </c:pt>
                <c:pt idx="195">
                  <c:v>-14536.37</c:v>
                </c:pt>
                <c:pt idx="196">
                  <c:v>-5293</c:v>
                </c:pt>
                <c:pt idx="197">
                  <c:v>70000</c:v>
                </c:pt>
                <c:pt idx="198">
                  <c:v>-7514</c:v>
                </c:pt>
                <c:pt idx="199">
                  <c:v>10834.56</c:v>
                </c:pt>
                <c:pt idx="200">
                  <c:v>-342</c:v>
                </c:pt>
                <c:pt idx="201">
                  <c:v>-787</c:v>
                </c:pt>
                <c:pt idx="202">
                  <c:v>20000</c:v>
                </c:pt>
                <c:pt idx="203">
                  <c:v>5000</c:v>
                </c:pt>
                <c:pt idx="204">
                  <c:v>35000</c:v>
                </c:pt>
                <c:pt idx="205">
                  <c:v>90000</c:v>
                </c:pt>
                <c:pt idx="206">
                  <c:v>10000</c:v>
                </c:pt>
                <c:pt idx="207">
                  <c:v>600000</c:v>
                </c:pt>
                <c:pt idx="208">
                  <c:v>177000</c:v>
                </c:pt>
                <c:pt idx="209">
                  <c:v>9000</c:v>
                </c:pt>
                <c:pt idx="210">
                  <c:v>5000</c:v>
                </c:pt>
                <c:pt idx="211">
                  <c:v>3000</c:v>
                </c:pt>
                <c:pt idx="212">
                  <c:v>13000</c:v>
                </c:pt>
                <c:pt idx="213">
                  <c:v>8763560</c:v>
                </c:pt>
                <c:pt idx="214">
                  <c:v>3139</c:v>
                </c:pt>
                <c:pt idx="215">
                  <c:v>-7600000</c:v>
                </c:pt>
                <c:pt idx="216">
                  <c:v>-1100000</c:v>
                </c:pt>
                <c:pt idx="217">
                  <c:v>-5000</c:v>
                </c:pt>
                <c:pt idx="218">
                  <c:v>885</c:v>
                </c:pt>
                <c:pt idx="219">
                  <c:v>10555</c:v>
                </c:pt>
                <c:pt idx="220">
                  <c:v>-1115</c:v>
                </c:pt>
                <c:pt idx="221">
                  <c:v>-10000</c:v>
                </c:pt>
                <c:pt idx="222">
                  <c:v>-2077</c:v>
                </c:pt>
                <c:pt idx="223">
                  <c:v>316</c:v>
                </c:pt>
                <c:pt idx="224">
                  <c:v>3000</c:v>
                </c:pt>
                <c:pt idx="225">
                  <c:v>25000</c:v>
                </c:pt>
                <c:pt idx="226">
                  <c:v>3000</c:v>
                </c:pt>
                <c:pt idx="227">
                  <c:v>90000</c:v>
                </c:pt>
                <c:pt idx="228">
                  <c:v>154700</c:v>
                </c:pt>
                <c:pt idx="229">
                  <c:v>300</c:v>
                </c:pt>
                <c:pt idx="230">
                  <c:v>500000</c:v>
                </c:pt>
                <c:pt idx="231">
                  <c:v>10000</c:v>
                </c:pt>
                <c:pt idx="232">
                  <c:v>40000</c:v>
                </c:pt>
                <c:pt idx="233">
                  <c:v>30000</c:v>
                </c:pt>
                <c:pt idx="234">
                  <c:v>-30000</c:v>
                </c:pt>
                <c:pt idx="235">
                  <c:v>90000</c:v>
                </c:pt>
                <c:pt idx="236">
                  <c:v>90000</c:v>
                </c:pt>
                <c:pt idx="237">
                  <c:v>17000</c:v>
                </c:pt>
                <c:pt idx="238">
                  <c:v>17000</c:v>
                </c:pt>
                <c:pt idx="239">
                  <c:v>1100000</c:v>
                </c:pt>
                <c:pt idx="240">
                  <c:v>38719</c:v>
                </c:pt>
                <c:pt idx="241">
                  <c:v>-435</c:v>
                </c:pt>
                <c:pt idx="242">
                  <c:v>2836</c:v>
                </c:pt>
                <c:pt idx="243">
                  <c:v>17000</c:v>
                </c:pt>
                <c:pt idx="244">
                  <c:v>-654700</c:v>
                </c:pt>
                <c:pt idx="245">
                  <c:v>-218920</c:v>
                </c:pt>
                <c:pt idx="246">
                  <c:v>6822</c:v>
                </c:pt>
                <c:pt idx="247">
                  <c:v>218595</c:v>
                </c:pt>
                <c:pt idx="248">
                  <c:v>4482</c:v>
                </c:pt>
                <c:pt idx="249">
                  <c:v>-99549</c:v>
                </c:pt>
                <c:pt idx="250">
                  <c:v>-10044</c:v>
                </c:pt>
                <c:pt idx="251">
                  <c:v>476</c:v>
                </c:pt>
                <c:pt idx="252">
                  <c:v>-112322</c:v>
                </c:pt>
                <c:pt idx="253">
                  <c:v>11</c:v>
                </c:pt>
                <c:pt idx="254">
                  <c:v>-409</c:v>
                </c:pt>
                <c:pt idx="255">
                  <c:v>-54</c:v>
                </c:pt>
                <c:pt idx="256">
                  <c:v>17004</c:v>
                </c:pt>
                <c:pt idx="257">
                  <c:v>-121996</c:v>
                </c:pt>
                <c:pt idx="258">
                  <c:v>-33844</c:v>
                </c:pt>
                <c:pt idx="259">
                  <c:v>90000</c:v>
                </c:pt>
                <c:pt idx="260">
                  <c:v>50000</c:v>
                </c:pt>
                <c:pt idx="261">
                  <c:v>23466</c:v>
                </c:pt>
                <c:pt idx="262">
                  <c:v>168000</c:v>
                </c:pt>
                <c:pt idx="263">
                  <c:v>-19335</c:v>
                </c:pt>
                <c:pt idx="264">
                  <c:v>-50926</c:v>
                </c:pt>
                <c:pt idx="265">
                  <c:v>12949</c:v>
                </c:pt>
                <c:pt idx="266">
                  <c:v>36910</c:v>
                </c:pt>
                <c:pt idx="267">
                  <c:v>50451</c:v>
                </c:pt>
                <c:pt idx="268">
                  <c:v>-21215</c:v>
                </c:pt>
                <c:pt idx="269">
                  <c:v>0</c:v>
                </c:pt>
                <c:pt idx="270">
                  <c:v>-19400</c:v>
                </c:pt>
                <c:pt idx="271">
                  <c:v>15000</c:v>
                </c:pt>
                <c:pt idx="272">
                  <c:v>5000</c:v>
                </c:pt>
                <c:pt idx="273">
                  <c:v>-300000</c:v>
                </c:pt>
                <c:pt idx="274">
                  <c:v>5000</c:v>
                </c:pt>
                <c:pt idx="275">
                  <c:v>80000</c:v>
                </c:pt>
                <c:pt idx="276">
                  <c:v>1600</c:v>
                </c:pt>
                <c:pt idx="277">
                  <c:v>-423142</c:v>
                </c:pt>
                <c:pt idx="278">
                  <c:v>9000</c:v>
                </c:pt>
                <c:pt idx="279">
                  <c:v>-90000</c:v>
                </c:pt>
                <c:pt idx="280">
                  <c:v>-500000</c:v>
                </c:pt>
                <c:pt idx="281">
                  <c:v>30000</c:v>
                </c:pt>
                <c:pt idx="282">
                  <c:v>30000</c:v>
                </c:pt>
                <c:pt idx="283">
                  <c:v>13000</c:v>
                </c:pt>
                <c:pt idx="284">
                  <c:v>8500</c:v>
                </c:pt>
                <c:pt idx="285">
                  <c:v>-50000</c:v>
                </c:pt>
                <c:pt idx="286">
                  <c:v>10317.64</c:v>
                </c:pt>
                <c:pt idx="287">
                  <c:v>20000</c:v>
                </c:pt>
                <c:pt idx="288">
                  <c:v>5000</c:v>
                </c:pt>
                <c:pt idx="289">
                  <c:v>15000</c:v>
                </c:pt>
                <c:pt idx="290">
                  <c:v>-850</c:v>
                </c:pt>
                <c:pt idx="291">
                  <c:v>150000</c:v>
                </c:pt>
                <c:pt idx="292">
                  <c:v>250000</c:v>
                </c:pt>
                <c:pt idx="293">
                  <c:v>250000</c:v>
                </c:pt>
                <c:pt idx="294">
                  <c:v>500000</c:v>
                </c:pt>
                <c:pt idx="295">
                  <c:v>-10000</c:v>
                </c:pt>
                <c:pt idx="296">
                  <c:v>5000</c:v>
                </c:pt>
                <c:pt idx="297">
                  <c:v>882</c:v>
                </c:pt>
                <c:pt idx="298">
                  <c:v>-5000</c:v>
                </c:pt>
                <c:pt idx="299">
                  <c:v>27300</c:v>
                </c:pt>
                <c:pt idx="300">
                  <c:v>-50000</c:v>
                </c:pt>
                <c:pt idx="301">
                  <c:v>55000</c:v>
                </c:pt>
                <c:pt idx="302">
                  <c:v>8000</c:v>
                </c:pt>
                <c:pt idx="303">
                  <c:v>10000</c:v>
                </c:pt>
                <c:pt idx="304">
                  <c:v>-95000</c:v>
                </c:pt>
                <c:pt idx="305">
                  <c:v>3000</c:v>
                </c:pt>
                <c:pt idx="306">
                  <c:v>-115000</c:v>
                </c:pt>
                <c:pt idx="307">
                  <c:v>-50000</c:v>
                </c:pt>
                <c:pt idx="308">
                  <c:v>-8077.67</c:v>
                </c:pt>
                <c:pt idx="309">
                  <c:v>6000</c:v>
                </c:pt>
                <c:pt idx="310">
                  <c:v>50000</c:v>
                </c:pt>
                <c:pt idx="311">
                  <c:v>25000</c:v>
                </c:pt>
                <c:pt idx="312">
                  <c:v>187351.08</c:v>
                </c:pt>
                <c:pt idx="313">
                  <c:v>10000</c:v>
                </c:pt>
                <c:pt idx="314">
                  <c:v>95000</c:v>
                </c:pt>
                <c:pt idx="315">
                  <c:v>50000</c:v>
                </c:pt>
                <c:pt idx="316">
                  <c:v>30000</c:v>
                </c:pt>
                <c:pt idx="317">
                  <c:v>4400000</c:v>
                </c:pt>
                <c:pt idx="318">
                  <c:v>-50000</c:v>
                </c:pt>
                <c:pt idx="319">
                  <c:v>150000</c:v>
                </c:pt>
                <c:pt idx="320">
                  <c:v>5000</c:v>
                </c:pt>
                <c:pt idx="321">
                  <c:v>126996</c:v>
                </c:pt>
                <c:pt idx="322">
                  <c:v>8773.89</c:v>
                </c:pt>
                <c:pt idx="323">
                  <c:v>7636.9</c:v>
                </c:pt>
                <c:pt idx="324">
                  <c:v>4903.12</c:v>
                </c:pt>
                <c:pt idx="325">
                  <c:v>4507.91</c:v>
                </c:pt>
                <c:pt idx="326">
                  <c:v>-150000</c:v>
                </c:pt>
                <c:pt idx="327">
                  <c:v>14500</c:v>
                </c:pt>
                <c:pt idx="328">
                  <c:v>-84000</c:v>
                </c:pt>
                <c:pt idx="329">
                  <c:v>-73215</c:v>
                </c:pt>
                <c:pt idx="330">
                  <c:v>8000</c:v>
                </c:pt>
                <c:pt idx="331">
                  <c:v>10000</c:v>
                </c:pt>
                <c:pt idx="332">
                  <c:v>40000</c:v>
                </c:pt>
                <c:pt idx="333">
                  <c:v>5000</c:v>
                </c:pt>
                <c:pt idx="334">
                  <c:v>-20000</c:v>
                </c:pt>
                <c:pt idx="335">
                  <c:v>8500</c:v>
                </c:pt>
                <c:pt idx="336">
                  <c:v>350000</c:v>
                </c:pt>
                <c:pt idx="337">
                  <c:v>35000</c:v>
                </c:pt>
                <c:pt idx="338">
                  <c:v>5000</c:v>
                </c:pt>
                <c:pt idx="339">
                  <c:v>6000</c:v>
                </c:pt>
                <c:pt idx="340">
                  <c:v>-20000</c:v>
                </c:pt>
                <c:pt idx="341">
                  <c:v>-50000</c:v>
                </c:pt>
                <c:pt idx="342">
                  <c:v>8000</c:v>
                </c:pt>
                <c:pt idx="343">
                  <c:v>260000</c:v>
                </c:pt>
                <c:pt idx="344">
                  <c:v>500000</c:v>
                </c:pt>
                <c:pt idx="345">
                  <c:v>-480000</c:v>
                </c:pt>
                <c:pt idx="346">
                  <c:v>-19894.88</c:v>
                </c:pt>
                <c:pt idx="347">
                  <c:v>-125000</c:v>
                </c:pt>
                <c:pt idx="348">
                  <c:v>-90000</c:v>
                </c:pt>
                <c:pt idx="349">
                  <c:v>40000</c:v>
                </c:pt>
                <c:pt idx="350">
                  <c:v>-80000</c:v>
                </c:pt>
                <c:pt idx="351">
                  <c:v>-40000</c:v>
                </c:pt>
                <c:pt idx="352">
                  <c:v>-250000</c:v>
                </c:pt>
                <c:pt idx="353">
                  <c:v>140000</c:v>
                </c:pt>
                <c:pt idx="354">
                  <c:v>0</c:v>
                </c:pt>
                <c:pt idx="355">
                  <c:v>50000</c:v>
                </c:pt>
                <c:pt idx="356">
                  <c:v>95000</c:v>
                </c:pt>
                <c:pt idx="357">
                  <c:v>20000</c:v>
                </c:pt>
                <c:pt idx="358">
                  <c:v>5000</c:v>
                </c:pt>
                <c:pt idx="359">
                  <c:v>0</c:v>
                </c:pt>
                <c:pt idx="360">
                  <c:v>140000</c:v>
                </c:pt>
                <c:pt idx="361">
                  <c:v>6000</c:v>
                </c:pt>
                <c:pt idx="362">
                  <c:v>470000</c:v>
                </c:pt>
                <c:pt idx="363">
                  <c:v>300000</c:v>
                </c:pt>
                <c:pt idx="364">
                  <c:v>150000</c:v>
                </c:pt>
                <c:pt idx="365">
                  <c:v>-500000</c:v>
                </c:pt>
                <c:pt idx="366">
                  <c:v>150000</c:v>
                </c:pt>
                <c:pt idx="367">
                  <c:v>15000</c:v>
                </c:pt>
                <c:pt idx="368">
                  <c:v>-15000</c:v>
                </c:pt>
                <c:pt idx="369">
                  <c:v>20000</c:v>
                </c:pt>
                <c:pt idx="370">
                  <c:v>0</c:v>
                </c:pt>
                <c:pt idx="371">
                  <c:v>350000</c:v>
                </c:pt>
                <c:pt idx="372">
                  <c:v>-100000</c:v>
                </c:pt>
                <c:pt idx="373">
                  <c:v>80000</c:v>
                </c:pt>
                <c:pt idx="374">
                  <c:v>0</c:v>
                </c:pt>
                <c:pt idx="375">
                  <c:v>0</c:v>
                </c:pt>
                <c:pt idx="376">
                  <c:v>95000</c:v>
                </c:pt>
                <c:pt idx="377">
                  <c:v>50000</c:v>
                </c:pt>
                <c:pt idx="378">
                  <c:v>120000</c:v>
                </c:pt>
                <c:pt idx="379">
                  <c:v>75000</c:v>
                </c:pt>
                <c:pt idx="380">
                  <c:v>50000</c:v>
                </c:pt>
                <c:pt idx="381">
                  <c:v>-10000</c:v>
                </c:pt>
                <c:pt idx="382">
                  <c:v>20000</c:v>
                </c:pt>
                <c:pt idx="383">
                  <c:v>4000</c:v>
                </c:pt>
                <c:pt idx="384">
                  <c:v>-30000</c:v>
                </c:pt>
                <c:pt idx="385">
                  <c:v>-10000</c:v>
                </c:pt>
                <c:pt idx="386">
                  <c:v>150000</c:v>
                </c:pt>
                <c:pt idx="387">
                  <c:v>10000</c:v>
                </c:pt>
                <c:pt idx="388">
                  <c:v>50000</c:v>
                </c:pt>
                <c:pt idx="389">
                  <c:v>-300000</c:v>
                </c:pt>
                <c:pt idx="390">
                  <c:v>0</c:v>
                </c:pt>
                <c:pt idx="391">
                  <c:v>-489603</c:v>
                </c:pt>
                <c:pt idx="392">
                  <c:v>-1240394</c:v>
                </c:pt>
                <c:pt idx="393">
                  <c:v>-600000</c:v>
                </c:pt>
                <c:pt idx="394">
                  <c:v>20000</c:v>
                </c:pt>
                <c:pt idx="395">
                  <c:v>0</c:v>
                </c:pt>
                <c:pt idx="396">
                  <c:v>18000</c:v>
                </c:pt>
                <c:pt idx="397">
                  <c:v>2350</c:v>
                </c:pt>
                <c:pt idx="398">
                  <c:v>-40000</c:v>
                </c:pt>
                <c:pt idx="399">
                  <c:v>-760007.99</c:v>
                </c:pt>
                <c:pt idx="400">
                  <c:v>-1483818.24</c:v>
                </c:pt>
                <c:pt idx="401">
                  <c:v>30000</c:v>
                </c:pt>
                <c:pt idx="402">
                  <c:v>1187028.28</c:v>
                </c:pt>
                <c:pt idx="403">
                  <c:v>0</c:v>
                </c:pt>
                <c:pt idx="404">
                  <c:v>0</c:v>
                </c:pt>
                <c:pt idx="405">
                  <c:v>94023</c:v>
                </c:pt>
                <c:pt idx="406">
                  <c:v>-16410000</c:v>
                </c:pt>
                <c:pt idx="407">
                  <c:v>400000</c:v>
                </c:pt>
                <c:pt idx="408">
                  <c:v>0</c:v>
                </c:pt>
                <c:pt idx="409">
                  <c:v>5630000</c:v>
                </c:pt>
                <c:pt idx="410">
                  <c:v>-26156</c:v>
                </c:pt>
                <c:pt idx="411">
                  <c:v>-23256</c:v>
                </c:pt>
                <c:pt idx="412">
                  <c:v>400000</c:v>
                </c:pt>
                <c:pt idx="413">
                  <c:v>5000</c:v>
                </c:pt>
                <c:pt idx="414">
                  <c:v>15000</c:v>
                </c:pt>
                <c:pt idx="415">
                  <c:v>50000</c:v>
                </c:pt>
                <c:pt idx="416">
                  <c:v>-30000</c:v>
                </c:pt>
                <c:pt idx="417">
                  <c:v>100000</c:v>
                </c:pt>
                <c:pt idx="418">
                  <c:v>150000</c:v>
                </c:pt>
                <c:pt idx="419">
                  <c:v>10000</c:v>
                </c:pt>
                <c:pt idx="420">
                  <c:v>20000</c:v>
                </c:pt>
                <c:pt idx="421">
                  <c:v>1500000</c:v>
                </c:pt>
                <c:pt idx="422">
                  <c:v>-500000</c:v>
                </c:pt>
                <c:pt idx="423">
                  <c:v>-250000</c:v>
                </c:pt>
                <c:pt idx="424">
                  <c:v>-1500000</c:v>
                </c:pt>
                <c:pt idx="425">
                  <c:v>80000</c:v>
                </c:pt>
                <c:pt idx="426">
                  <c:v>2094750</c:v>
                </c:pt>
                <c:pt idx="427">
                  <c:v>500000</c:v>
                </c:pt>
                <c:pt idx="428">
                  <c:v>-10000</c:v>
                </c:pt>
                <c:pt idx="429">
                  <c:v>950000</c:v>
                </c:pt>
                <c:pt idx="430">
                  <c:v>95000</c:v>
                </c:pt>
                <c:pt idx="431">
                  <c:v>-30000</c:v>
                </c:pt>
                <c:pt idx="432">
                  <c:v>-5000</c:v>
                </c:pt>
                <c:pt idx="433">
                  <c:v>5000</c:v>
                </c:pt>
                <c:pt idx="434">
                  <c:v>20000</c:v>
                </c:pt>
                <c:pt idx="435">
                  <c:v>15000</c:v>
                </c:pt>
                <c:pt idx="436">
                  <c:v>35000</c:v>
                </c:pt>
                <c:pt idx="437">
                  <c:v>90000</c:v>
                </c:pt>
                <c:pt idx="438">
                  <c:v>50000</c:v>
                </c:pt>
                <c:pt idx="439">
                  <c:v>20000</c:v>
                </c:pt>
                <c:pt idx="440">
                  <c:v>110000</c:v>
                </c:pt>
                <c:pt idx="441">
                  <c:v>5000</c:v>
                </c:pt>
                <c:pt idx="442">
                  <c:v>300000</c:v>
                </c:pt>
                <c:pt idx="443">
                  <c:v>1000000</c:v>
                </c:pt>
                <c:pt idx="444">
                  <c:v>451461</c:v>
                </c:pt>
                <c:pt idx="445">
                  <c:v>3159575.33</c:v>
                </c:pt>
                <c:pt idx="446">
                  <c:v>-4500000</c:v>
                </c:pt>
                <c:pt idx="447">
                  <c:v>-1000000</c:v>
                </c:pt>
                <c:pt idx="448">
                  <c:v>6437.63</c:v>
                </c:pt>
                <c:pt idx="449">
                  <c:v>-60000</c:v>
                </c:pt>
                <c:pt idx="450">
                  <c:v>-200000</c:v>
                </c:pt>
                <c:pt idx="451">
                  <c:v>300000</c:v>
                </c:pt>
                <c:pt idx="452">
                  <c:v>30000</c:v>
                </c:pt>
                <c:pt idx="453">
                  <c:v>-10000</c:v>
                </c:pt>
                <c:pt idx="454">
                  <c:v>97000</c:v>
                </c:pt>
                <c:pt idx="455">
                  <c:v>-60000</c:v>
                </c:pt>
                <c:pt idx="456">
                  <c:v>-25155</c:v>
                </c:pt>
                <c:pt idx="457">
                  <c:v>150000</c:v>
                </c:pt>
                <c:pt idx="458">
                  <c:v>79818</c:v>
                </c:pt>
                <c:pt idx="459">
                  <c:v>0</c:v>
                </c:pt>
                <c:pt idx="460">
                  <c:v>30000</c:v>
                </c:pt>
                <c:pt idx="461">
                  <c:v>50000</c:v>
                </c:pt>
                <c:pt idx="462">
                  <c:v>90000</c:v>
                </c:pt>
                <c:pt idx="463">
                  <c:v>10000</c:v>
                </c:pt>
                <c:pt idx="464">
                  <c:v>300000</c:v>
                </c:pt>
                <c:pt idx="465">
                  <c:v>0</c:v>
                </c:pt>
                <c:pt idx="466">
                  <c:v>300000</c:v>
                </c:pt>
                <c:pt idx="467">
                  <c:v>20000</c:v>
                </c:pt>
                <c:pt idx="468">
                  <c:v>-17000</c:v>
                </c:pt>
                <c:pt idx="469">
                  <c:v>50000</c:v>
                </c:pt>
                <c:pt idx="470">
                  <c:v>50000</c:v>
                </c:pt>
                <c:pt idx="471">
                  <c:v>200000</c:v>
                </c:pt>
                <c:pt idx="472">
                  <c:v>-150000</c:v>
                </c:pt>
                <c:pt idx="473">
                  <c:v>-30000</c:v>
                </c:pt>
                <c:pt idx="474">
                  <c:v>-5000</c:v>
                </c:pt>
                <c:pt idx="475">
                  <c:v>20000</c:v>
                </c:pt>
                <c:pt idx="476">
                  <c:v>150000</c:v>
                </c:pt>
                <c:pt idx="477">
                  <c:v>150000</c:v>
                </c:pt>
                <c:pt idx="478">
                  <c:v>50000</c:v>
                </c:pt>
                <c:pt idx="479">
                  <c:v>10000</c:v>
                </c:pt>
                <c:pt idx="480">
                  <c:v>100000</c:v>
                </c:pt>
                <c:pt idx="481">
                  <c:v>20000</c:v>
                </c:pt>
                <c:pt idx="482">
                  <c:v>2000</c:v>
                </c:pt>
                <c:pt idx="483">
                  <c:v>200000</c:v>
                </c:pt>
                <c:pt idx="484">
                  <c:v>500000</c:v>
                </c:pt>
                <c:pt idx="485">
                  <c:v>-40000</c:v>
                </c:pt>
                <c:pt idx="486">
                  <c:v>200000</c:v>
                </c:pt>
                <c:pt idx="487">
                  <c:v>-18172</c:v>
                </c:pt>
                <c:pt idx="488">
                  <c:v>1496153.79</c:v>
                </c:pt>
                <c:pt idx="489">
                  <c:v>10000</c:v>
                </c:pt>
                <c:pt idx="490">
                  <c:v>110000</c:v>
                </c:pt>
                <c:pt idx="491">
                  <c:v>40000</c:v>
                </c:pt>
                <c:pt idx="492">
                  <c:v>-5000</c:v>
                </c:pt>
                <c:pt idx="493">
                  <c:v>5000</c:v>
                </c:pt>
                <c:pt idx="494">
                  <c:v>50000</c:v>
                </c:pt>
                <c:pt idx="495">
                  <c:v>45000</c:v>
                </c:pt>
                <c:pt idx="496">
                  <c:v>195000</c:v>
                </c:pt>
                <c:pt idx="497">
                  <c:v>-40000</c:v>
                </c:pt>
                <c:pt idx="498">
                  <c:v>-50000</c:v>
                </c:pt>
                <c:pt idx="499">
                  <c:v>10000</c:v>
                </c:pt>
                <c:pt idx="500">
                  <c:v>80000</c:v>
                </c:pt>
                <c:pt idx="501">
                  <c:v>20000</c:v>
                </c:pt>
                <c:pt idx="502">
                  <c:v>970000</c:v>
                </c:pt>
                <c:pt idx="503">
                  <c:v>200000</c:v>
                </c:pt>
                <c:pt idx="504">
                  <c:v>850000</c:v>
                </c:pt>
                <c:pt idx="505">
                  <c:v>25000</c:v>
                </c:pt>
                <c:pt idx="506">
                  <c:v>20000</c:v>
                </c:pt>
                <c:pt idx="507">
                  <c:v>20125</c:v>
                </c:pt>
                <c:pt idx="508">
                  <c:v>144070</c:v>
                </c:pt>
                <c:pt idx="509">
                  <c:v>1105930</c:v>
                </c:pt>
                <c:pt idx="510">
                  <c:v>-1000000</c:v>
                </c:pt>
                <c:pt idx="511">
                  <c:v>50000</c:v>
                </c:pt>
                <c:pt idx="512">
                  <c:v>-20000</c:v>
                </c:pt>
                <c:pt idx="513">
                  <c:v>-135000</c:v>
                </c:pt>
                <c:pt idx="514">
                  <c:v>1500000</c:v>
                </c:pt>
                <c:pt idx="515">
                  <c:v>-150000</c:v>
                </c:pt>
                <c:pt idx="516">
                  <c:v>-20000</c:v>
                </c:pt>
                <c:pt idx="517">
                  <c:v>15000</c:v>
                </c:pt>
                <c:pt idx="518">
                  <c:v>10000</c:v>
                </c:pt>
                <c:pt idx="519">
                  <c:v>0</c:v>
                </c:pt>
                <c:pt idx="520">
                  <c:v>100000</c:v>
                </c:pt>
                <c:pt idx="521">
                  <c:v>100000</c:v>
                </c:pt>
                <c:pt idx="522">
                  <c:v>10000</c:v>
                </c:pt>
                <c:pt idx="523">
                  <c:v>10000</c:v>
                </c:pt>
                <c:pt idx="524">
                  <c:v>3346603.35</c:v>
                </c:pt>
                <c:pt idx="525">
                  <c:v>8246769</c:v>
                </c:pt>
                <c:pt idx="526">
                  <c:v>130000</c:v>
                </c:pt>
                <c:pt idx="527">
                  <c:v>-294633.31</c:v>
                </c:pt>
                <c:pt idx="528">
                  <c:v>294633.31</c:v>
                </c:pt>
                <c:pt idx="529">
                  <c:v>-10501124</c:v>
                </c:pt>
                <c:pt idx="530">
                  <c:v>10501124</c:v>
                </c:pt>
                <c:pt idx="531">
                  <c:v>-118104.63</c:v>
                </c:pt>
                <c:pt idx="532">
                  <c:v>118104.63</c:v>
                </c:pt>
                <c:pt idx="533">
                  <c:v>-4491680.32</c:v>
                </c:pt>
                <c:pt idx="534">
                  <c:v>4491680.32</c:v>
                </c:pt>
                <c:pt idx="535">
                  <c:v>80000</c:v>
                </c:pt>
                <c:pt idx="536">
                  <c:v>50000</c:v>
                </c:pt>
                <c:pt idx="537">
                  <c:v>60000</c:v>
                </c:pt>
                <c:pt idx="538">
                  <c:v>15000</c:v>
                </c:pt>
                <c:pt idx="539">
                  <c:v>-500000</c:v>
                </c:pt>
                <c:pt idx="540">
                  <c:v>-250000</c:v>
                </c:pt>
                <c:pt idx="541">
                  <c:v>10000</c:v>
                </c:pt>
                <c:pt idx="542">
                  <c:v>80000</c:v>
                </c:pt>
                <c:pt idx="543">
                  <c:v>-68671.03</c:v>
                </c:pt>
                <c:pt idx="544">
                  <c:v>-35000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55000</c:v>
                </c:pt>
                <c:pt idx="549">
                  <c:v>150000</c:v>
                </c:pt>
                <c:pt idx="550">
                  <c:v>250000</c:v>
                </c:pt>
                <c:pt idx="551">
                  <c:v>60000</c:v>
                </c:pt>
                <c:pt idx="552">
                  <c:v>15000</c:v>
                </c:pt>
                <c:pt idx="553">
                  <c:v>50000</c:v>
                </c:pt>
                <c:pt idx="554">
                  <c:v>1170</c:v>
                </c:pt>
                <c:pt idx="555">
                  <c:v>50000</c:v>
                </c:pt>
                <c:pt idx="556">
                  <c:v>50000</c:v>
                </c:pt>
                <c:pt idx="557">
                  <c:v>0</c:v>
                </c:pt>
                <c:pt idx="558">
                  <c:v>5000</c:v>
                </c:pt>
                <c:pt idx="559">
                  <c:v>1240394</c:v>
                </c:pt>
                <c:pt idx="560">
                  <c:v>-20000</c:v>
                </c:pt>
                <c:pt idx="561">
                  <c:v>107750</c:v>
                </c:pt>
                <c:pt idx="562">
                  <c:v>524864.44999999995</c:v>
                </c:pt>
                <c:pt idx="563">
                  <c:v>50000</c:v>
                </c:pt>
                <c:pt idx="564">
                  <c:v>5000</c:v>
                </c:pt>
                <c:pt idx="565">
                  <c:v>120000</c:v>
                </c:pt>
                <c:pt idx="566">
                  <c:v>75000</c:v>
                </c:pt>
                <c:pt idx="567">
                  <c:v>54480.1</c:v>
                </c:pt>
                <c:pt idx="568">
                  <c:v>75000</c:v>
                </c:pt>
                <c:pt idx="569">
                  <c:v>-54480.1</c:v>
                </c:pt>
                <c:pt idx="570">
                  <c:v>31722.37</c:v>
                </c:pt>
                <c:pt idx="571">
                  <c:v>-31722.37</c:v>
                </c:pt>
                <c:pt idx="572">
                  <c:v>10047.44</c:v>
                </c:pt>
                <c:pt idx="573">
                  <c:v>-10047.44</c:v>
                </c:pt>
                <c:pt idx="574">
                  <c:v>20000</c:v>
                </c:pt>
                <c:pt idx="575">
                  <c:v>10000</c:v>
                </c:pt>
                <c:pt idx="576">
                  <c:v>-10000</c:v>
                </c:pt>
                <c:pt idx="577">
                  <c:v>50000</c:v>
                </c:pt>
                <c:pt idx="578">
                  <c:v>20000</c:v>
                </c:pt>
                <c:pt idx="579">
                  <c:v>-200000</c:v>
                </c:pt>
                <c:pt idx="580">
                  <c:v>20000</c:v>
                </c:pt>
                <c:pt idx="581">
                  <c:v>5000</c:v>
                </c:pt>
                <c:pt idx="582">
                  <c:v>10000</c:v>
                </c:pt>
                <c:pt idx="583">
                  <c:v>35000</c:v>
                </c:pt>
                <c:pt idx="584">
                  <c:v>25000</c:v>
                </c:pt>
                <c:pt idx="585">
                  <c:v>-10000</c:v>
                </c:pt>
                <c:pt idx="586">
                  <c:v>10000</c:v>
                </c:pt>
                <c:pt idx="587">
                  <c:v>90000</c:v>
                </c:pt>
                <c:pt idx="588">
                  <c:v>10000</c:v>
                </c:pt>
                <c:pt idx="589">
                  <c:v>-14496.4</c:v>
                </c:pt>
                <c:pt idx="590">
                  <c:v>599353</c:v>
                </c:pt>
                <c:pt idx="591">
                  <c:v>20000</c:v>
                </c:pt>
                <c:pt idx="592">
                  <c:v>200000</c:v>
                </c:pt>
                <c:pt idx="593">
                  <c:v>40000</c:v>
                </c:pt>
                <c:pt idx="594">
                  <c:v>20000</c:v>
                </c:pt>
                <c:pt idx="595">
                  <c:v>80000</c:v>
                </c:pt>
                <c:pt idx="596">
                  <c:v>50000</c:v>
                </c:pt>
                <c:pt idx="597">
                  <c:v>900000</c:v>
                </c:pt>
                <c:pt idx="598">
                  <c:v>6000</c:v>
                </c:pt>
                <c:pt idx="599">
                  <c:v>10000</c:v>
                </c:pt>
                <c:pt idx="600">
                  <c:v>20000</c:v>
                </c:pt>
                <c:pt idx="601">
                  <c:v>-50000</c:v>
                </c:pt>
                <c:pt idx="602">
                  <c:v>3700000</c:v>
                </c:pt>
                <c:pt idx="603">
                  <c:v>15000</c:v>
                </c:pt>
                <c:pt idx="604">
                  <c:v>116118.73</c:v>
                </c:pt>
                <c:pt idx="605">
                  <c:v>-116118.73</c:v>
                </c:pt>
                <c:pt idx="606">
                  <c:v>-5128185.42</c:v>
                </c:pt>
                <c:pt idx="607">
                  <c:v>10211327.42</c:v>
                </c:pt>
                <c:pt idx="608">
                  <c:v>-33545.58</c:v>
                </c:pt>
                <c:pt idx="609">
                  <c:v>33545.58</c:v>
                </c:pt>
                <c:pt idx="610">
                  <c:v>15000</c:v>
                </c:pt>
                <c:pt idx="611">
                  <c:v>15000</c:v>
                </c:pt>
                <c:pt idx="612">
                  <c:v>50000</c:v>
                </c:pt>
                <c:pt idx="613">
                  <c:v>-43361.86</c:v>
                </c:pt>
                <c:pt idx="614">
                  <c:v>25000</c:v>
                </c:pt>
                <c:pt idx="615">
                  <c:v>5000</c:v>
                </c:pt>
                <c:pt idx="616">
                  <c:v>155000</c:v>
                </c:pt>
                <c:pt idx="617">
                  <c:v>20000</c:v>
                </c:pt>
                <c:pt idx="618">
                  <c:v>1299344.67</c:v>
                </c:pt>
                <c:pt idx="619">
                  <c:v>-30000</c:v>
                </c:pt>
                <c:pt idx="620">
                  <c:v>735000</c:v>
                </c:pt>
                <c:pt idx="621">
                  <c:v>15000</c:v>
                </c:pt>
                <c:pt idx="622">
                  <c:v>2500</c:v>
                </c:pt>
                <c:pt idx="623">
                  <c:v>20000</c:v>
                </c:pt>
                <c:pt idx="624">
                  <c:v>200000</c:v>
                </c:pt>
                <c:pt idx="625">
                  <c:v>20000</c:v>
                </c:pt>
                <c:pt idx="626">
                  <c:v>50000</c:v>
                </c:pt>
                <c:pt idx="627">
                  <c:v>10000</c:v>
                </c:pt>
                <c:pt idx="628">
                  <c:v>350000</c:v>
                </c:pt>
                <c:pt idx="629">
                  <c:v>0</c:v>
                </c:pt>
                <c:pt idx="630">
                  <c:v>-30000</c:v>
                </c:pt>
                <c:pt idx="631">
                  <c:v>5000</c:v>
                </c:pt>
                <c:pt idx="632">
                  <c:v>30000</c:v>
                </c:pt>
                <c:pt idx="633">
                  <c:v>15000</c:v>
                </c:pt>
                <c:pt idx="634">
                  <c:v>-2498.35</c:v>
                </c:pt>
                <c:pt idx="635">
                  <c:v>2498.35</c:v>
                </c:pt>
                <c:pt idx="636">
                  <c:v>20000</c:v>
                </c:pt>
                <c:pt idx="637">
                  <c:v>15000</c:v>
                </c:pt>
                <c:pt idx="638">
                  <c:v>20000</c:v>
                </c:pt>
                <c:pt idx="639">
                  <c:v>-5000</c:v>
                </c:pt>
                <c:pt idx="640">
                  <c:v>5000</c:v>
                </c:pt>
                <c:pt idx="641">
                  <c:v>-240000</c:v>
                </c:pt>
                <c:pt idx="642">
                  <c:v>240000</c:v>
                </c:pt>
                <c:pt idx="643">
                  <c:v>50000</c:v>
                </c:pt>
                <c:pt idx="644">
                  <c:v>30000</c:v>
                </c:pt>
                <c:pt idx="645">
                  <c:v>17000</c:v>
                </c:pt>
                <c:pt idx="646">
                  <c:v>7000</c:v>
                </c:pt>
                <c:pt idx="647">
                  <c:v>45000</c:v>
                </c:pt>
                <c:pt idx="648">
                  <c:v>25000</c:v>
                </c:pt>
                <c:pt idx="649">
                  <c:v>-1985126.67</c:v>
                </c:pt>
                <c:pt idx="650">
                  <c:v>500000</c:v>
                </c:pt>
                <c:pt idx="651">
                  <c:v>362735.38</c:v>
                </c:pt>
                <c:pt idx="652">
                  <c:v>279877.03999999998</c:v>
                </c:pt>
                <c:pt idx="653">
                  <c:v>185103.88</c:v>
                </c:pt>
                <c:pt idx="654">
                  <c:v>500000</c:v>
                </c:pt>
                <c:pt idx="655">
                  <c:v>314330.92</c:v>
                </c:pt>
                <c:pt idx="656">
                  <c:v>40000</c:v>
                </c:pt>
                <c:pt idx="657">
                  <c:v>375000</c:v>
                </c:pt>
                <c:pt idx="658">
                  <c:v>450000</c:v>
                </c:pt>
                <c:pt idx="659">
                  <c:v>5000</c:v>
                </c:pt>
                <c:pt idx="660">
                  <c:v>250000</c:v>
                </c:pt>
                <c:pt idx="661">
                  <c:v>-1250000</c:v>
                </c:pt>
                <c:pt idx="662">
                  <c:v>660000</c:v>
                </c:pt>
                <c:pt idx="663">
                  <c:v>50000</c:v>
                </c:pt>
                <c:pt idx="664">
                  <c:v>80000</c:v>
                </c:pt>
                <c:pt idx="665">
                  <c:v>20000</c:v>
                </c:pt>
                <c:pt idx="666">
                  <c:v>6000</c:v>
                </c:pt>
                <c:pt idx="667">
                  <c:v>45000</c:v>
                </c:pt>
                <c:pt idx="668">
                  <c:v>50000</c:v>
                </c:pt>
                <c:pt idx="669">
                  <c:v>15000</c:v>
                </c:pt>
                <c:pt idx="670">
                  <c:v>40000</c:v>
                </c:pt>
                <c:pt idx="671">
                  <c:v>50000</c:v>
                </c:pt>
                <c:pt idx="672">
                  <c:v>10000</c:v>
                </c:pt>
                <c:pt idx="673">
                  <c:v>10000</c:v>
                </c:pt>
                <c:pt idx="674">
                  <c:v>35000</c:v>
                </c:pt>
                <c:pt idx="675">
                  <c:v>0</c:v>
                </c:pt>
                <c:pt idx="676">
                  <c:v>10000</c:v>
                </c:pt>
                <c:pt idx="677">
                  <c:v>10000</c:v>
                </c:pt>
                <c:pt idx="678">
                  <c:v>50000</c:v>
                </c:pt>
                <c:pt idx="679">
                  <c:v>40000</c:v>
                </c:pt>
                <c:pt idx="680">
                  <c:v>10000</c:v>
                </c:pt>
                <c:pt idx="681">
                  <c:v>2500</c:v>
                </c:pt>
                <c:pt idx="682">
                  <c:v>2500</c:v>
                </c:pt>
                <c:pt idx="683">
                  <c:v>3000</c:v>
                </c:pt>
                <c:pt idx="684">
                  <c:v>8000</c:v>
                </c:pt>
                <c:pt idx="685">
                  <c:v>-96340.57</c:v>
                </c:pt>
                <c:pt idx="686">
                  <c:v>96340.57</c:v>
                </c:pt>
                <c:pt idx="687">
                  <c:v>150000</c:v>
                </c:pt>
                <c:pt idx="688">
                  <c:v>3000</c:v>
                </c:pt>
                <c:pt idx="689">
                  <c:v>100000</c:v>
                </c:pt>
                <c:pt idx="690">
                  <c:v>1850000</c:v>
                </c:pt>
                <c:pt idx="691">
                  <c:v>75000</c:v>
                </c:pt>
                <c:pt idx="692">
                  <c:v>25000</c:v>
                </c:pt>
                <c:pt idx="693">
                  <c:v>10000</c:v>
                </c:pt>
                <c:pt idx="694">
                  <c:v>-50000</c:v>
                </c:pt>
                <c:pt idx="695">
                  <c:v>1400000</c:v>
                </c:pt>
                <c:pt idx="696">
                  <c:v>3500</c:v>
                </c:pt>
                <c:pt idx="697">
                  <c:v>25000</c:v>
                </c:pt>
                <c:pt idx="698">
                  <c:v>2500</c:v>
                </c:pt>
                <c:pt idx="699">
                  <c:v>150000</c:v>
                </c:pt>
                <c:pt idx="700">
                  <c:v>10000</c:v>
                </c:pt>
                <c:pt idx="701">
                  <c:v>40000</c:v>
                </c:pt>
                <c:pt idx="702">
                  <c:v>55000</c:v>
                </c:pt>
                <c:pt idx="703">
                  <c:v>10000</c:v>
                </c:pt>
                <c:pt idx="704">
                  <c:v>40000</c:v>
                </c:pt>
                <c:pt idx="705">
                  <c:v>0</c:v>
                </c:pt>
                <c:pt idx="706">
                  <c:v>0</c:v>
                </c:pt>
                <c:pt idx="707">
                  <c:v>-312544.46000000002</c:v>
                </c:pt>
                <c:pt idx="708">
                  <c:v>0</c:v>
                </c:pt>
                <c:pt idx="709">
                  <c:v>-285000</c:v>
                </c:pt>
                <c:pt idx="710">
                  <c:v>0</c:v>
                </c:pt>
                <c:pt idx="711">
                  <c:v>-909276.86</c:v>
                </c:pt>
                <c:pt idx="712">
                  <c:v>909276.86</c:v>
                </c:pt>
                <c:pt idx="713">
                  <c:v>7000</c:v>
                </c:pt>
                <c:pt idx="714">
                  <c:v>1200</c:v>
                </c:pt>
                <c:pt idx="715">
                  <c:v>0</c:v>
                </c:pt>
                <c:pt idx="716">
                  <c:v>-170000</c:v>
                </c:pt>
                <c:pt idx="717">
                  <c:v>50000</c:v>
                </c:pt>
                <c:pt idx="718">
                  <c:v>20000</c:v>
                </c:pt>
                <c:pt idx="719">
                  <c:v>300000</c:v>
                </c:pt>
                <c:pt idx="720">
                  <c:v>0</c:v>
                </c:pt>
                <c:pt idx="721">
                  <c:v>200000</c:v>
                </c:pt>
                <c:pt idx="722">
                  <c:v>-300000</c:v>
                </c:pt>
                <c:pt idx="723">
                  <c:v>130000</c:v>
                </c:pt>
                <c:pt idx="724">
                  <c:v>0</c:v>
                </c:pt>
                <c:pt idx="725">
                  <c:v>-500000</c:v>
                </c:pt>
                <c:pt idx="726">
                  <c:v>0</c:v>
                </c:pt>
                <c:pt idx="727">
                  <c:v>-2046206</c:v>
                </c:pt>
                <c:pt idx="728">
                  <c:v>2046206</c:v>
                </c:pt>
                <c:pt idx="729">
                  <c:v>-670393.09</c:v>
                </c:pt>
                <c:pt idx="730">
                  <c:v>670393.09</c:v>
                </c:pt>
                <c:pt idx="731">
                  <c:v>5000</c:v>
                </c:pt>
                <c:pt idx="732">
                  <c:v>0</c:v>
                </c:pt>
                <c:pt idx="733">
                  <c:v>30000</c:v>
                </c:pt>
                <c:pt idx="734">
                  <c:v>10000</c:v>
                </c:pt>
                <c:pt idx="735">
                  <c:v>20000</c:v>
                </c:pt>
                <c:pt idx="736">
                  <c:v>20000</c:v>
                </c:pt>
                <c:pt idx="737">
                  <c:v>10000</c:v>
                </c:pt>
                <c:pt idx="738">
                  <c:v>55000</c:v>
                </c:pt>
                <c:pt idx="739">
                  <c:v>-1373588.45</c:v>
                </c:pt>
                <c:pt idx="740">
                  <c:v>1373588.45</c:v>
                </c:pt>
                <c:pt idx="741">
                  <c:v>0</c:v>
                </c:pt>
                <c:pt idx="742">
                  <c:v>0</c:v>
                </c:pt>
                <c:pt idx="743">
                  <c:v>10000</c:v>
                </c:pt>
                <c:pt idx="744">
                  <c:v>10000</c:v>
                </c:pt>
                <c:pt idx="745">
                  <c:v>0</c:v>
                </c:pt>
                <c:pt idx="746">
                  <c:v>14000</c:v>
                </c:pt>
                <c:pt idx="747">
                  <c:v>5000</c:v>
                </c:pt>
                <c:pt idx="748">
                  <c:v>0</c:v>
                </c:pt>
                <c:pt idx="749">
                  <c:v>160000</c:v>
                </c:pt>
                <c:pt idx="750">
                  <c:v>850000</c:v>
                </c:pt>
                <c:pt idx="751">
                  <c:v>970000</c:v>
                </c:pt>
                <c:pt idx="752">
                  <c:v>50000</c:v>
                </c:pt>
                <c:pt idx="753">
                  <c:v>25000</c:v>
                </c:pt>
                <c:pt idx="754">
                  <c:v>2000</c:v>
                </c:pt>
                <c:pt idx="755">
                  <c:v>25000</c:v>
                </c:pt>
                <c:pt idx="756">
                  <c:v>15000</c:v>
                </c:pt>
                <c:pt idx="757">
                  <c:v>200000</c:v>
                </c:pt>
                <c:pt idx="758">
                  <c:v>45000</c:v>
                </c:pt>
                <c:pt idx="759">
                  <c:v>200000</c:v>
                </c:pt>
                <c:pt idx="760">
                  <c:v>0</c:v>
                </c:pt>
                <c:pt idx="761">
                  <c:v>0</c:v>
                </c:pt>
                <c:pt idx="762">
                  <c:v>-180000</c:v>
                </c:pt>
                <c:pt idx="763">
                  <c:v>125000</c:v>
                </c:pt>
                <c:pt idx="764">
                  <c:v>15000</c:v>
                </c:pt>
                <c:pt idx="765">
                  <c:v>15000</c:v>
                </c:pt>
                <c:pt idx="766">
                  <c:v>-10000</c:v>
                </c:pt>
                <c:pt idx="767">
                  <c:v>700000</c:v>
                </c:pt>
                <c:pt idx="768">
                  <c:v>0</c:v>
                </c:pt>
                <c:pt idx="769">
                  <c:v>0</c:v>
                </c:pt>
                <c:pt idx="770">
                  <c:v>50000</c:v>
                </c:pt>
                <c:pt idx="771">
                  <c:v>0</c:v>
                </c:pt>
                <c:pt idx="772">
                  <c:v>150000</c:v>
                </c:pt>
                <c:pt idx="773">
                  <c:v>-3033</c:v>
                </c:pt>
                <c:pt idx="774">
                  <c:v>-6431604.7699999996</c:v>
                </c:pt>
                <c:pt idx="775">
                  <c:v>6431604.7699999996</c:v>
                </c:pt>
                <c:pt idx="776">
                  <c:v>-39356.480000000003</c:v>
                </c:pt>
                <c:pt idx="777">
                  <c:v>-192602.01</c:v>
                </c:pt>
                <c:pt idx="778">
                  <c:v>192602.01</c:v>
                </c:pt>
                <c:pt idx="779">
                  <c:v>-14423479.68</c:v>
                </c:pt>
                <c:pt idx="780">
                  <c:v>14423479.68</c:v>
                </c:pt>
                <c:pt idx="781">
                  <c:v>0</c:v>
                </c:pt>
                <c:pt idx="782">
                  <c:v>150000</c:v>
                </c:pt>
                <c:pt idx="783">
                  <c:v>30000</c:v>
                </c:pt>
                <c:pt idx="784">
                  <c:v>0</c:v>
                </c:pt>
                <c:pt idx="785">
                  <c:v>0</c:v>
                </c:pt>
                <c:pt idx="786">
                  <c:v>50000</c:v>
                </c:pt>
                <c:pt idx="787">
                  <c:v>50000</c:v>
                </c:pt>
                <c:pt idx="788">
                  <c:v>100484.89</c:v>
                </c:pt>
                <c:pt idx="789">
                  <c:v>-14496.88</c:v>
                </c:pt>
                <c:pt idx="790">
                  <c:v>50000</c:v>
                </c:pt>
                <c:pt idx="791">
                  <c:v>0</c:v>
                </c:pt>
                <c:pt idx="792">
                  <c:v>10000</c:v>
                </c:pt>
                <c:pt idx="793">
                  <c:v>0</c:v>
                </c:pt>
                <c:pt idx="794">
                  <c:v>225000</c:v>
                </c:pt>
                <c:pt idx="795">
                  <c:v>95000</c:v>
                </c:pt>
                <c:pt idx="796">
                  <c:v>68729.14</c:v>
                </c:pt>
                <c:pt idx="797">
                  <c:v>-68729.14</c:v>
                </c:pt>
                <c:pt idx="798">
                  <c:v>0</c:v>
                </c:pt>
                <c:pt idx="799">
                  <c:v>280000</c:v>
                </c:pt>
                <c:pt idx="800">
                  <c:v>1800000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1185000</c:v>
                </c:pt>
                <c:pt idx="806">
                  <c:v>175000</c:v>
                </c:pt>
                <c:pt idx="807">
                  <c:v>1430000</c:v>
                </c:pt>
                <c:pt idx="808">
                  <c:v>35000</c:v>
                </c:pt>
                <c:pt idx="809">
                  <c:v>770000</c:v>
                </c:pt>
                <c:pt idx="810">
                  <c:v>-220000</c:v>
                </c:pt>
                <c:pt idx="811">
                  <c:v>115000</c:v>
                </c:pt>
                <c:pt idx="812">
                  <c:v>10000</c:v>
                </c:pt>
                <c:pt idx="813">
                  <c:v>100000</c:v>
                </c:pt>
                <c:pt idx="814">
                  <c:v>20000</c:v>
                </c:pt>
                <c:pt idx="815">
                  <c:v>50000</c:v>
                </c:pt>
                <c:pt idx="816">
                  <c:v>70000</c:v>
                </c:pt>
                <c:pt idx="817">
                  <c:v>25000</c:v>
                </c:pt>
                <c:pt idx="818">
                  <c:v>10000</c:v>
                </c:pt>
                <c:pt idx="819">
                  <c:v>0</c:v>
                </c:pt>
                <c:pt idx="820">
                  <c:v>10000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550000</c:v>
                </c:pt>
                <c:pt idx="825">
                  <c:v>0</c:v>
                </c:pt>
                <c:pt idx="826">
                  <c:v>20000</c:v>
                </c:pt>
                <c:pt idx="827">
                  <c:v>20000</c:v>
                </c:pt>
                <c:pt idx="828">
                  <c:v>0</c:v>
                </c:pt>
                <c:pt idx="829">
                  <c:v>160000</c:v>
                </c:pt>
                <c:pt idx="830">
                  <c:v>-195000</c:v>
                </c:pt>
                <c:pt idx="831">
                  <c:v>5000</c:v>
                </c:pt>
                <c:pt idx="832">
                  <c:v>0</c:v>
                </c:pt>
                <c:pt idx="833">
                  <c:v>45000</c:v>
                </c:pt>
                <c:pt idx="834">
                  <c:v>80000</c:v>
                </c:pt>
                <c:pt idx="835">
                  <c:v>43200</c:v>
                </c:pt>
                <c:pt idx="836">
                  <c:v>-47534.91</c:v>
                </c:pt>
                <c:pt idx="837">
                  <c:v>0</c:v>
                </c:pt>
                <c:pt idx="838">
                  <c:v>35000</c:v>
                </c:pt>
                <c:pt idx="839">
                  <c:v>-1781932.08</c:v>
                </c:pt>
                <c:pt idx="840">
                  <c:v>1781932.08</c:v>
                </c:pt>
                <c:pt idx="841">
                  <c:v>0</c:v>
                </c:pt>
                <c:pt idx="842">
                  <c:v>0</c:v>
                </c:pt>
                <c:pt idx="843">
                  <c:v>30000</c:v>
                </c:pt>
                <c:pt idx="844">
                  <c:v>50000</c:v>
                </c:pt>
                <c:pt idx="845">
                  <c:v>50000</c:v>
                </c:pt>
                <c:pt idx="846">
                  <c:v>-62372.800000000003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-40000</c:v>
                </c:pt>
                <c:pt idx="856">
                  <c:v>165000</c:v>
                </c:pt>
                <c:pt idx="857">
                  <c:v>55000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-34681.040000000001</c:v>
                </c:pt>
                <c:pt idx="862">
                  <c:v>7000</c:v>
                </c:pt>
                <c:pt idx="863">
                  <c:v>50000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-10003.200000000001</c:v>
                </c:pt>
                <c:pt idx="868">
                  <c:v>0</c:v>
                </c:pt>
                <c:pt idx="869">
                  <c:v>0</c:v>
                </c:pt>
                <c:pt idx="870">
                  <c:v>50000</c:v>
                </c:pt>
                <c:pt idx="871">
                  <c:v>25000</c:v>
                </c:pt>
                <c:pt idx="872">
                  <c:v>20000</c:v>
                </c:pt>
                <c:pt idx="873">
                  <c:v>0</c:v>
                </c:pt>
                <c:pt idx="874">
                  <c:v>0</c:v>
                </c:pt>
                <c:pt idx="875">
                  <c:v>10000</c:v>
                </c:pt>
                <c:pt idx="876">
                  <c:v>0</c:v>
                </c:pt>
                <c:pt idx="877">
                  <c:v>100000</c:v>
                </c:pt>
                <c:pt idx="878">
                  <c:v>-41667.019999999997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35000</c:v>
                </c:pt>
                <c:pt idx="887">
                  <c:v>30000</c:v>
                </c:pt>
                <c:pt idx="888">
                  <c:v>30000</c:v>
                </c:pt>
                <c:pt idx="889">
                  <c:v>0</c:v>
                </c:pt>
                <c:pt idx="890">
                  <c:v>0</c:v>
                </c:pt>
                <c:pt idx="891">
                  <c:v>1120000</c:v>
                </c:pt>
                <c:pt idx="892">
                  <c:v>0</c:v>
                </c:pt>
                <c:pt idx="893">
                  <c:v>-18720.560000000001</c:v>
                </c:pt>
                <c:pt idx="894">
                  <c:v>0</c:v>
                </c:pt>
                <c:pt idx="895">
                  <c:v>0</c:v>
                </c:pt>
                <c:pt idx="896">
                  <c:v>7000</c:v>
                </c:pt>
                <c:pt idx="897">
                  <c:v>2500</c:v>
                </c:pt>
                <c:pt idx="898">
                  <c:v>10000</c:v>
                </c:pt>
                <c:pt idx="899">
                  <c:v>0</c:v>
                </c:pt>
                <c:pt idx="900">
                  <c:v>0</c:v>
                </c:pt>
                <c:pt idx="901">
                  <c:v>10000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10000</c:v>
                </c:pt>
                <c:pt idx="908">
                  <c:v>0</c:v>
                </c:pt>
                <c:pt idx="909">
                  <c:v>0</c:v>
                </c:pt>
                <c:pt idx="910">
                  <c:v>10000</c:v>
                </c:pt>
                <c:pt idx="911">
                  <c:v>0</c:v>
                </c:pt>
                <c:pt idx="912">
                  <c:v>0</c:v>
                </c:pt>
                <c:pt idx="913">
                  <c:v>-2222889.75</c:v>
                </c:pt>
                <c:pt idx="914">
                  <c:v>2222889.75</c:v>
                </c:pt>
                <c:pt idx="915">
                  <c:v>-5516858.6299999999</c:v>
                </c:pt>
                <c:pt idx="916">
                  <c:v>5516858.6299999999</c:v>
                </c:pt>
                <c:pt idx="917">
                  <c:v>70000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30000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-86418</c:v>
                </c:pt>
                <c:pt idx="941">
                  <c:v>4370117</c:v>
                </c:pt>
                <c:pt idx="942">
                  <c:v>-4235374</c:v>
                </c:pt>
                <c:pt idx="943">
                  <c:v>336851</c:v>
                </c:pt>
                <c:pt idx="944">
                  <c:v>-650000</c:v>
                </c:pt>
                <c:pt idx="945">
                  <c:v>356490</c:v>
                </c:pt>
                <c:pt idx="946">
                  <c:v>17000</c:v>
                </c:pt>
                <c:pt idx="947">
                  <c:v>-180000</c:v>
                </c:pt>
                <c:pt idx="948">
                  <c:v>180000</c:v>
                </c:pt>
                <c:pt idx="949">
                  <c:v>127000</c:v>
                </c:pt>
                <c:pt idx="950">
                  <c:v>30000</c:v>
                </c:pt>
                <c:pt idx="951">
                  <c:v>1470000</c:v>
                </c:pt>
                <c:pt idx="952">
                  <c:v>-70000</c:v>
                </c:pt>
                <c:pt idx="953">
                  <c:v>230000</c:v>
                </c:pt>
                <c:pt idx="954">
                  <c:v>17470.169999999998</c:v>
                </c:pt>
                <c:pt idx="955">
                  <c:v>0</c:v>
                </c:pt>
                <c:pt idx="956">
                  <c:v>-5630000</c:v>
                </c:pt>
                <c:pt idx="957">
                  <c:v>70000</c:v>
                </c:pt>
                <c:pt idx="958">
                  <c:v>-1010000</c:v>
                </c:pt>
                <c:pt idx="959">
                  <c:v>-3700000</c:v>
                </c:pt>
                <c:pt idx="960">
                  <c:v>-1496154</c:v>
                </c:pt>
                <c:pt idx="961">
                  <c:v>-3159575</c:v>
                </c:pt>
                <c:pt idx="962">
                  <c:v>1500000</c:v>
                </c:pt>
                <c:pt idx="963">
                  <c:v>-500000</c:v>
                </c:pt>
                <c:pt idx="964">
                  <c:v>-470000</c:v>
                </c:pt>
                <c:pt idx="965">
                  <c:v>-395000</c:v>
                </c:pt>
                <c:pt idx="966">
                  <c:v>-1695104</c:v>
                </c:pt>
                <c:pt idx="967">
                  <c:v>1250000</c:v>
                </c:pt>
                <c:pt idx="968">
                  <c:v>-3262090</c:v>
                </c:pt>
                <c:pt idx="969">
                  <c:v>-1055485</c:v>
                </c:pt>
                <c:pt idx="970">
                  <c:v>2370000</c:v>
                </c:pt>
                <c:pt idx="971">
                  <c:v>-660000</c:v>
                </c:pt>
                <c:pt idx="972">
                  <c:v>475872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974208"/>
        <c:axId val="42976000"/>
      </c:scatterChart>
      <c:valAx>
        <c:axId val="42974208"/>
        <c:scaling>
          <c:orientation val="minMax"/>
          <c:max val="1000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42976000"/>
        <c:crosses val="autoZero"/>
        <c:crossBetween val="midCat"/>
      </c:valAx>
      <c:valAx>
        <c:axId val="42976000"/>
        <c:scaling>
          <c:logBase val="10"/>
          <c:orientation val="minMax"/>
        </c:scaling>
        <c:delete val="0"/>
        <c:axPos val="l"/>
        <c:majorGridlines/>
        <c:numFmt formatCode="&quot;£&quot;#,##0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4297420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yVal>
            <c:numRef>
              <c:f>Sheet6!$N$3:$N$975</c:f>
              <c:numCache>
                <c:formatCode>"£"#,##0</c:formatCode>
                <c:ptCount val="973"/>
                <c:pt idx="0">
                  <c:v>-16410000</c:v>
                </c:pt>
                <c:pt idx="1">
                  <c:v>-14423479.68</c:v>
                </c:pt>
                <c:pt idx="2">
                  <c:v>-10501124</c:v>
                </c:pt>
                <c:pt idx="3">
                  <c:v>-7600000</c:v>
                </c:pt>
                <c:pt idx="4">
                  <c:v>-6431604.7699999996</c:v>
                </c:pt>
                <c:pt idx="5">
                  <c:v>-5630000</c:v>
                </c:pt>
                <c:pt idx="6">
                  <c:v>-5516858.6299999999</c:v>
                </c:pt>
                <c:pt idx="7">
                  <c:v>-5500000</c:v>
                </c:pt>
                <c:pt idx="8">
                  <c:v>-5128185.42</c:v>
                </c:pt>
                <c:pt idx="9">
                  <c:v>-4500000</c:v>
                </c:pt>
                <c:pt idx="10">
                  <c:v>-4491680.32</c:v>
                </c:pt>
                <c:pt idx="11">
                  <c:v>-4235374</c:v>
                </c:pt>
                <c:pt idx="12">
                  <c:v>-3700000</c:v>
                </c:pt>
                <c:pt idx="13">
                  <c:v>-3290000</c:v>
                </c:pt>
                <c:pt idx="14">
                  <c:v>-3262090</c:v>
                </c:pt>
                <c:pt idx="15">
                  <c:v>-3159575</c:v>
                </c:pt>
                <c:pt idx="16">
                  <c:v>-2700000</c:v>
                </c:pt>
                <c:pt idx="17">
                  <c:v>-2500000</c:v>
                </c:pt>
                <c:pt idx="18">
                  <c:v>-2400458</c:v>
                </c:pt>
                <c:pt idx="19">
                  <c:v>-2222889.75</c:v>
                </c:pt>
                <c:pt idx="20">
                  <c:v>-2102317</c:v>
                </c:pt>
                <c:pt idx="21">
                  <c:v>-2046206</c:v>
                </c:pt>
                <c:pt idx="22">
                  <c:v>-1985126.67</c:v>
                </c:pt>
                <c:pt idx="23">
                  <c:v>-1900000</c:v>
                </c:pt>
                <c:pt idx="24">
                  <c:v>-1781932.08</c:v>
                </c:pt>
                <c:pt idx="25">
                  <c:v>-1695104</c:v>
                </c:pt>
                <c:pt idx="26">
                  <c:v>-1500000</c:v>
                </c:pt>
                <c:pt idx="27">
                  <c:v>-1496154</c:v>
                </c:pt>
                <c:pt idx="28">
                  <c:v>-1483818.24</c:v>
                </c:pt>
                <c:pt idx="29">
                  <c:v>-1373588.45</c:v>
                </c:pt>
                <c:pt idx="30">
                  <c:v>-1250000</c:v>
                </c:pt>
                <c:pt idx="31">
                  <c:v>-1240394</c:v>
                </c:pt>
                <c:pt idx="32">
                  <c:v>-1100000</c:v>
                </c:pt>
                <c:pt idx="33">
                  <c:v>-1055485</c:v>
                </c:pt>
                <c:pt idx="34">
                  <c:v>-1010000</c:v>
                </c:pt>
                <c:pt idx="35">
                  <c:v>-1000000</c:v>
                </c:pt>
                <c:pt idx="36">
                  <c:v>-1000000</c:v>
                </c:pt>
                <c:pt idx="37">
                  <c:v>-909276.86</c:v>
                </c:pt>
                <c:pt idx="38">
                  <c:v>-898323</c:v>
                </c:pt>
                <c:pt idx="39">
                  <c:v>-760007.99</c:v>
                </c:pt>
                <c:pt idx="40">
                  <c:v>-670393.09</c:v>
                </c:pt>
                <c:pt idx="41">
                  <c:v>-660000</c:v>
                </c:pt>
                <c:pt idx="42">
                  <c:v>-654700</c:v>
                </c:pt>
                <c:pt idx="43">
                  <c:v>-650000</c:v>
                </c:pt>
                <c:pt idx="44">
                  <c:v>-600000</c:v>
                </c:pt>
                <c:pt idx="45">
                  <c:v>-500000</c:v>
                </c:pt>
                <c:pt idx="46">
                  <c:v>-500000</c:v>
                </c:pt>
                <c:pt idx="47">
                  <c:v>-500000</c:v>
                </c:pt>
                <c:pt idx="48">
                  <c:v>-500000</c:v>
                </c:pt>
                <c:pt idx="49">
                  <c:v>-500000</c:v>
                </c:pt>
                <c:pt idx="50">
                  <c:v>-500000</c:v>
                </c:pt>
                <c:pt idx="51">
                  <c:v>-489603</c:v>
                </c:pt>
                <c:pt idx="52">
                  <c:v>-480000</c:v>
                </c:pt>
                <c:pt idx="53">
                  <c:v>-470000</c:v>
                </c:pt>
                <c:pt idx="54">
                  <c:v>-423142</c:v>
                </c:pt>
                <c:pt idx="55">
                  <c:v>-400000</c:v>
                </c:pt>
                <c:pt idx="56">
                  <c:v>-400000</c:v>
                </c:pt>
                <c:pt idx="57">
                  <c:v>-400000</c:v>
                </c:pt>
                <c:pt idx="58">
                  <c:v>-395000</c:v>
                </c:pt>
                <c:pt idx="59">
                  <c:v>-355000</c:v>
                </c:pt>
                <c:pt idx="60">
                  <c:v>-312544.46000000002</c:v>
                </c:pt>
                <c:pt idx="61">
                  <c:v>-300000</c:v>
                </c:pt>
                <c:pt idx="62">
                  <c:v>-300000</c:v>
                </c:pt>
                <c:pt idx="63">
                  <c:v>-300000</c:v>
                </c:pt>
                <c:pt idx="64">
                  <c:v>-294633.31</c:v>
                </c:pt>
                <c:pt idx="65">
                  <c:v>-285000</c:v>
                </c:pt>
                <c:pt idx="66">
                  <c:v>-250000</c:v>
                </c:pt>
                <c:pt idx="67">
                  <c:v>-250000</c:v>
                </c:pt>
                <c:pt idx="68">
                  <c:v>-250000</c:v>
                </c:pt>
                <c:pt idx="69">
                  <c:v>-240000</c:v>
                </c:pt>
                <c:pt idx="70">
                  <c:v>-220000</c:v>
                </c:pt>
                <c:pt idx="71">
                  <c:v>-218920</c:v>
                </c:pt>
                <c:pt idx="72">
                  <c:v>-200000</c:v>
                </c:pt>
                <c:pt idx="73">
                  <c:v>-200000</c:v>
                </c:pt>
                <c:pt idx="74">
                  <c:v>-195000</c:v>
                </c:pt>
                <c:pt idx="75">
                  <c:v>-192602.01</c:v>
                </c:pt>
                <c:pt idx="76">
                  <c:v>-180000</c:v>
                </c:pt>
                <c:pt idx="77">
                  <c:v>-180000</c:v>
                </c:pt>
                <c:pt idx="78">
                  <c:v>-177000</c:v>
                </c:pt>
                <c:pt idx="79">
                  <c:v>-177000</c:v>
                </c:pt>
                <c:pt idx="80">
                  <c:v>-170000</c:v>
                </c:pt>
                <c:pt idx="81">
                  <c:v>-150000</c:v>
                </c:pt>
                <c:pt idx="82">
                  <c:v>-150000</c:v>
                </c:pt>
                <c:pt idx="83">
                  <c:v>-150000</c:v>
                </c:pt>
                <c:pt idx="84">
                  <c:v>-135000</c:v>
                </c:pt>
                <c:pt idx="85">
                  <c:v>-125000</c:v>
                </c:pt>
                <c:pt idx="86">
                  <c:v>-121996</c:v>
                </c:pt>
                <c:pt idx="87">
                  <c:v>-118104.63</c:v>
                </c:pt>
                <c:pt idx="88">
                  <c:v>-116118.73</c:v>
                </c:pt>
                <c:pt idx="89">
                  <c:v>-115000</c:v>
                </c:pt>
                <c:pt idx="90">
                  <c:v>-112322</c:v>
                </c:pt>
                <c:pt idx="91">
                  <c:v>-100000</c:v>
                </c:pt>
                <c:pt idx="92">
                  <c:v>-99549</c:v>
                </c:pt>
                <c:pt idx="93">
                  <c:v>-96340.57</c:v>
                </c:pt>
                <c:pt idx="94">
                  <c:v>-95000</c:v>
                </c:pt>
                <c:pt idx="95">
                  <c:v>-90000</c:v>
                </c:pt>
                <c:pt idx="96">
                  <c:v>-90000</c:v>
                </c:pt>
                <c:pt idx="97">
                  <c:v>-90000</c:v>
                </c:pt>
                <c:pt idx="98">
                  <c:v>-90000</c:v>
                </c:pt>
                <c:pt idx="99">
                  <c:v>-90000</c:v>
                </c:pt>
                <c:pt idx="100">
                  <c:v>-86418</c:v>
                </c:pt>
                <c:pt idx="101">
                  <c:v>-84000</c:v>
                </c:pt>
                <c:pt idx="102">
                  <c:v>-80000</c:v>
                </c:pt>
                <c:pt idx="103">
                  <c:v>-73215</c:v>
                </c:pt>
                <c:pt idx="104">
                  <c:v>-70000</c:v>
                </c:pt>
                <c:pt idx="105">
                  <c:v>-68729.14</c:v>
                </c:pt>
                <c:pt idx="106">
                  <c:v>-68671.03</c:v>
                </c:pt>
                <c:pt idx="107">
                  <c:v>-64023</c:v>
                </c:pt>
                <c:pt idx="108">
                  <c:v>-62372.800000000003</c:v>
                </c:pt>
                <c:pt idx="109">
                  <c:v>-60000</c:v>
                </c:pt>
                <c:pt idx="110">
                  <c:v>-60000</c:v>
                </c:pt>
                <c:pt idx="111">
                  <c:v>-60000</c:v>
                </c:pt>
                <c:pt idx="112">
                  <c:v>-54480.1</c:v>
                </c:pt>
                <c:pt idx="113">
                  <c:v>-54000</c:v>
                </c:pt>
                <c:pt idx="114">
                  <c:v>-50926</c:v>
                </c:pt>
                <c:pt idx="115">
                  <c:v>-50000</c:v>
                </c:pt>
                <c:pt idx="116">
                  <c:v>-50000</c:v>
                </c:pt>
                <c:pt idx="117">
                  <c:v>-50000</c:v>
                </c:pt>
                <c:pt idx="118">
                  <c:v>-50000</c:v>
                </c:pt>
                <c:pt idx="119">
                  <c:v>-50000</c:v>
                </c:pt>
                <c:pt idx="120">
                  <c:v>-50000</c:v>
                </c:pt>
                <c:pt idx="121">
                  <c:v>-50000</c:v>
                </c:pt>
                <c:pt idx="122">
                  <c:v>-50000</c:v>
                </c:pt>
                <c:pt idx="123">
                  <c:v>-50000</c:v>
                </c:pt>
                <c:pt idx="124">
                  <c:v>-48066.51</c:v>
                </c:pt>
                <c:pt idx="125">
                  <c:v>-47534.91</c:v>
                </c:pt>
                <c:pt idx="126">
                  <c:v>-43361.86</c:v>
                </c:pt>
                <c:pt idx="127">
                  <c:v>-41667.019999999997</c:v>
                </c:pt>
                <c:pt idx="128">
                  <c:v>-40000</c:v>
                </c:pt>
                <c:pt idx="129">
                  <c:v>-40000</c:v>
                </c:pt>
                <c:pt idx="130">
                  <c:v>-40000</c:v>
                </c:pt>
                <c:pt idx="131">
                  <c:v>-40000</c:v>
                </c:pt>
                <c:pt idx="132">
                  <c:v>-40000</c:v>
                </c:pt>
                <c:pt idx="133">
                  <c:v>-40000</c:v>
                </c:pt>
                <c:pt idx="134">
                  <c:v>-40000</c:v>
                </c:pt>
                <c:pt idx="135">
                  <c:v>-40000</c:v>
                </c:pt>
                <c:pt idx="136">
                  <c:v>-39356.480000000003</c:v>
                </c:pt>
                <c:pt idx="137">
                  <c:v>-35000</c:v>
                </c:pt>
                <c:pt idx="138">
                  <c:v>-35000</c:v>
                </c:pt>
                <c:pt idx="139">
                  <c:v>-34681.040000000001</c:v>
                </c:pt>
                <c:pt idx="140">
                  <c:v>-33844</c:v>
                </c:pt>
                <c:pt idx="141">
                  <c:v>-33545.58</c:v>
                </c:pt>
                <c:pt idx="142">
                  <c:v>-31722.37</c:v>
                </c:pt>
                <c:pt idx="143">
                  <c:v>-30000</c:v>
                </c:pt>
                <c:pt idx="144">
                  <c:v>-30000</c:v>
                </c:pt>
                <c:pt idx="145">
                  <c:v>-30000</c:v>
                </c:pt>
                <c:pt idx="146">
                  <c:v>-30000</c:v>
                </c:pt>
                <c:pt idx="147">
                  <c:v>-30000</c:v>
                </c:pt>
                <c:pt idx="148">
                  <c:v>-30000</c:v>
                </c:pt>
                <c:pt idx="149">
                  <c:v>-30000</c:v>
                </c:pt>
                <c:pt idx="150">
                  <c:v>-30000</c:v>
                </c:pt>
                <c:pt idx="151">
                  <c:v>-30000</c:v>
                </c:pt>
                <c:pt idx="152">
                  <c:v>-30000</c:v>
                </c:pt>
                <c:pt idx="153">
                  <c:v>-26156</c:v>
                </c:pt>
                <c:pt idx="154">
                  <c:v>-26000</c:v>
                </c:pt>
                <c:pt idx="155">
                  <c:v>-25155</c:v>
                </c:pt>
                <c:pt idx="156">
                  <c:v>-23256</c:v>
                </c:pt>
                <c:pt idx="157">
                  <c:v>-21215</c:v>
                </c:pt>
                <c:pt idx="158">
                  <c:v>-20000</c:v>
                </c:pt>
                <c:pt idx="159">
                  <c:v>-20000</c:v>
                </c:pt>
                <c:pt idx="160">
                  <c:v>-20000</c:v>
                </c:pt>
                <c:pt idx="161">
                  <c:v>-20000</c:v>
                </c:pt>
                <c:pt idx="162">
                  <c:v>-20000</c:v>
                </c:pt>
                <c:pt idx="163">
                  <c:v>-20000</c:v>
                </c:pt>
                <c:pt idx="164">
                  <c:v>-19894.88</c:v>
                </c:pt>
                <c:pt idx="165">
                  <c:v>-19400</c:v>
                </c:pt>
                <c:pt idx="166">
                  <c:v>-19335</c:v>
                </c:pt>
                <c:pt idx="167">
                  <c:v>-19000</c:v>
                </c:pt>
                <c:pt idx="168">
                  <c:v>-18720.560000000001</c:v>
                </c:pt>
                <c:pt idx="169">
                  <c:v>-18172</c:v>
                </c:pt>
                <c:pt idx="170">
                  <c:v>-18000</c:v>
                </c:pt>
                <c:pt idx="171">
                  <c:v>-17000</c:v>
                </c:pt>
                <c:pt idx="172">
                  <c:v>-17000</c:v>
                </c:pt>
                <c:pt idx="173">
                  <c:v>-15099</c:v>
                </c:pt>
                <c:pt idx="174">
                  <c:v>-15000</c:v>
                </c:pt>
                <c:pt idx="175">
                  <c:v>-14536.37</c:v>
                </c:pt>
                <c:pt idx="176">
                  <c:v>-14496.88</c:v>
                </c:pt>
                <c:pt idx="177">
                  <c:v>-14496.4</c:v>
                </c:pt>
                <c:pt idx="178">
                  <c:v>-13000</c:v>
                </c:pt>
                <c:pt idx="179">
                  <c:v>-12410</c:v>
                </c:pt>
                <c:pt idx="180">
                  <c:v>-11000</c:v>
                </c:pt>
                <c:pt idx="181">
                  <c:v>-11000</c:v>
                </c:pt>
                <c:pt idx="182">
                  <c:v>-10047.44</c:v>
                </c:pt>
                <c:pt idx="183">
                  <c:v>-10044</c:v>
                </c:pt>
                <c:pt idx="184">
                  <c:v>-10003.200000000001</c:v>
                </c:pt>
                <c:pt idx="185">
                  <c:v>-10000</c:v>
                </c:pt>
                <c:pt idx="186">
                  <c:v>-10000</c:v>
                </c:pt>
                <c:pt idx="187">
                  <c:v>-10000</c:v>
                </c:pt>
                <c:pt idx="188">
                  <c:v>-10000</c:v>
                </c:pt>
                <c:pt idx="189">
                  <c:v>-10000</c:v>
                </c:pt>
                <c:pt idx="190">
                  <c:v>-10000</c:v>
                </c:pt>
                <c:pt idx="191">
                  <c:v>-10000</c:v>
                </c:pt>
                <c:pt idx="192">
                  <c:v>-10000</c:v>
                </c:pt>
                <c:pt idx="193">
                  <c:v>-10000</c:v>
                </c:pt>
                <c:pt idx="194">
                  <c:v>-10000</c:v>
                </c:pt>
                <c:pt idx="195">
                  <c:v>-8952</c:v>
                </c:pt>
                <c:pt idx="196">
                  <c:v>-8077.67</c:v>
                </c:pt>
                <c:pt idx="197">
                  <c:v>-8000</c:v>
                </c:pt>
                <c:pt idx="198">
                  <c:v>-7940</c:v>
                </c:pt>
                <c:pt idx="199">
                  <c:v>-7514</c:v>
                </c:pt>
                <c:pt idx="200">
                  <c:v>-6000</c:v>
                </c:pt>
                <c:pt idx="201">
                  <c:v>-6000</c:v>
                </c:pt>
                <c:pt idx="202">
                  <c:v>-5293</c:v>
                </c:pt>
                <c:pt idx="203">
                  <c:v>-5000</c:v>
                </c:pt>
                <c:pt idx="204">
                  <c:v>-5000</c:v>
                </c:pt>
                <c:pt idx="205">
                  <c:v>-5000</c:v>
                </c:pt>
                <c:pt idx="206">
                  <c:v>-5000</c:v>
                </c:pt>
                <c:pt idx="207">
                  <c:v>-5000</c:v>
                </c:pt>
                <c:pt idx="208">
                  <c:v>-5000</c:v>
                </c:pt>
                <c:pt idx="209">
                  <c:v>-5000</c:v>
                </c:pt>
                <c:pt idx="210">
                  <c:v>-5000</c:v>
                </c:pt>
                <c:pt idx="211">
                  <c:v>-5000</c:v>
                </c:pt>
                <c:pt idx="212">
                  <c:v>-4000</c:v>
                </c:pt>
                <c:pt idx="213">
                  <c:v>-3033</c:v>
                </c:pt>
                <c:pt idx="214">
                  <c:v>-2498.35</c:v>
                </c:pt>
                <c:pt idx="215">
                  <c:v>-2077</c:v>
                </c:pt>
                <c:pt idx="216">
                  <c:v>-2000</c:v>
                </c:pt>
                <c:pt idx="217">
                  <c:v>-1764</c:v>
                </c:pt>
                <c:pt idx="218">
                  <c:v>-1115</c:v>
                </c:pt>
                <c:pt idx="219">
                  <c:v>-1000</c:v>
                </c:pt>
                <c:pt idx="220">
                  <c:v>-1000</c:v>
                </c:pt>
                <c:pt idx="221">
                  <c:v>-850</c:v>
                </c:pt>
                <c:pt idx="222">
                  <c:v>-787</c:v>
                </c:pt>
                <c:pt idx="223">
                  <c:v>-435</c:v>
                </c:pt>
                <c:pt idx="224">
                  <c:v>-409</c:v>
                </c:pt>
                <c:pt idx="225">
                  <c:v>-342</c:v>
                </c:pt>
                <c:pt idx="226">
                  <c:v>-54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11</c:v>
                </c:pt>
                <c:pt idx="355">
                  <c:v>25</c:v>
                </c:pt>
                <c:pt idx="356">
                  <c:v>136</c:v>
                </c:pt>
                <c:pt idx="357">
                  <c:v>156</c:v>
                </c:pt>
                <c:pt idx="358">
                  <c:v>242</c:v>
                </c:pt>
                <c:pt idx="359">
                  <c:v>300</c:v>
                </c:pt>
                <c:pt idx="360">
                  <c:v>316</c:v>
                </c:pt>
                <c:pt idx="361">
                  <c:v>476</c:v>
                </c:pt>
                <c:pt idx="362">
                  <c:v>518</c:v>
                </c:pt>
                <c:pt idx="363">
                  <c:v>882</c:v>
                </c:pt>
                <c:pt idx="364">
                  <c:v>885</c:v>
                </c:pt>
                <c:pt idx="365">
                  <c:v>1000</c:v>
                </c:pt>
                <c:pt idx="366">
                  <c:v>1000</c:v>
                </c:pt>
                <c:pt idx="367">
                  <c:v>1000</c:v>
                </c:pt>
                <c:pt idx="368">
                  <c:v>1000</c:v>
                </c:pt>
                <c:pt idx="369">
                  <c:v>1170</c:v>
                </c:pt>
                <c:pt idx="370">
                  <c:v>1200</c:v>
                </c:pt>
                <c:pt idx="371">
                  <c:v>1600</c:v>
                </c:pt>
                <c:pt idx="372">
                  <c:v>1724</c:v>
                </c:pt>
                <c:pt idx="373">
                  <c:v>2000</c:v>
                </c:pt>
                <c:pt idx="374">
                  <c:v>2000</c:v>
                </c:pt>
                <c:pt idx="375">
                  <c:v>2000</c:v>
                </c:pt>
                <c:pt idx="376">
                  <c:v>2000</c:v>
                </c:pt>
                <c:pt idx="377">
                  <c:v>2000</c:v>
                </c:pt>
                <c:pt idx="378">
                  <c:v>2000</c:v>
                </c:pt>
                <c:pt idx="379">
                  <c:v>2000</c:v>
                </c:pt>
                <c:pt idx="380">
                  <c:v>2350</c:v>
                </c:pt>
                <c:pt idx="381">
                  <c:v>2498.35</c:v>
                </c:pt>
                <c:pt idx="382">
                  <c:v>2500</c:v>
                </c:pt>
                <c:pt idx="383">
                  <c:v>2500</c:v>
                </c:pt>
                <c:pt idx="384">
                  <c:v>2500</c:v>
                </c:pt>
                <c:pt idx="385">
                  <c:v>2500</c:v>
                </c:pt>
                <c:pt idx="386">
                  <c:v>2500</c:v>
                </c:pt>
                <c:pt idx="387">
                  <c:v>2836</c:v>
                </c:pt>
                <c:pt idx="388">
                  <c:v>3000</c:v>
                </c:pt>
                <c:pt idx="389">
                  <c:v>3000</c:v>
                </c:pt>
                <c:pt idx="390">
                  <c:v>3000</c:v>
                </c:pt>
                <c:pt idx="391">
                  <c:v>3000</c:v>
                </c:pt>
                <c:pt idx="392">
                  <c:v>3000</c:v>
                </c:pt>
                <c:pt idx="393">
                  <c:v>3000</c:v>
                </c:pt>
                <c:pt idx="394">
                  <c:v>3000</c:v>
                </c:pt>
                <c:pt idx="395">
                  <c:v>3000</c:v>
                </c:pt>
                <c:pt idx="396">
                  <c:v>3000</c:v>
                </c:pt>
                <c:pt idx="397">
                  <c:v>3139</c:v>
                </c:pt>
                <c:pt idx="398">
                  <c:v>3500</c:v>
                </c:pt>
                <c:pt idx="399">
                  <c:v>3970</c:v>
                </c:pt>
                <c:pt idx="400">
                  <c:v>4000</c:v>
                </c:pt>
                <c:pt idx="401">
                  <c:v>4000</c:v>
                </c:pt>
                <c:pt idx="402">
                  <c:v>4000</c:v>
                </c:pt>
                <c:pt idx="403">
                  <c:v>4000</c:v>
                </c:pt>
                <c:pt idx="404">
                  <c:v>4000</c:v>
                </c:pt>
                <c:pt idx="405">
                  <c:v>4000</c:v>
                </c:pt>
                <c:pt idx="406">
                  <c:v>4482</c:v>
                </c:pt>
                <c:pt idx="407">
                  <c:v>4507.91</c:v>
                </c:pt>
                <c:pt idx="408">
                  <c:v>4903.12</c:v>
                </c:pt>
                <c:pt idx="409">
                  <c:v>5000</c:v>
                </c:pt>
                <c:pt idx="410">
                  <c:v>5000</c:v>
                </c:pt>
                <c:pt idx="411">
                  <c:v>5000</c:v>
                </c:pt>
                <c:pt idx="412">
                  <c:v>5000</c:v>
                </c:pt>
                <c:pt idx="413">
                  <c:v>5000</c:v>
                </c:pt>
                <c:pt idx="414">
                  <c:v>5000</c:v>
                </c:pt>
                <c:pt idx="415">
                  <c:v>5000</c:v>
                </c:pt>
                <c:pt idx="416">
                  <c:v>5000</c:v>
                </c:pt>
                <c:pt idx="417">
                  <c:v>5000</c:v>
                </c:pt>
                <c:pt idx="418">
                  <c:v>5000</c:v>
                </c:pt>
                <c:pt idx="419">
                  <c:v>5000</c:v>
                </c:pt>
                <c:pt idx="420">
                  <c:v>5000</c:v>
                </c:pt>
                <c:pt idx="421">
                  <c:v>5000</c:v>
                </c:pt>
                <c:pt idx="422">
                  <c:v>5000</c:v>
                </c:pt>
                <c:pt idx="423">
                  <c:v>5000</c:v>
                </c:pt>
                <c:pt idx="424">
                  <c:v>5000</c:v>
                </c:pt>
                <c:pt idx="425">
                  <c:v>5000</c:v>
                </c:pt>
                <c:pt idx="426">
                  <c:v>5000</c:v>
                </c:pt>
                <c:pt idx="427">
                  <c:v>5000</c:v>
                </c:pt>
                <c:pt idx="428">
                  <c:v>5000</c:v>
                </c:pt>
                <c:pt idx="429">
                  <c:v>5000</c:v>
                </c:pt>
                <c:pt idx="430">
                  <c:v>5000</c:v>
                </c:pt>
                <c:pt idx="431">
                  <c:v>5000</c:v>
                </c:pt>
                <c:pt idx="432">
                  <c:v>5000</c:v>
                </c:pt>
                <c:pt idx="433">
                  <c:v>5000</c:v>
                </c:pt>
                <c:pt idx="434">
                  <c:v>5000</c:v>
                </c:pt>
                <c:pt idx="435">
                  <c:v>5000</c:v>
                </c:pt>
                <c:pt idx="436">
                  <c:v>5000</c:v>
                </c:pt>
                <c:pt idx="437">
                  <c:v>5000</c:v>
                </c:pt>
                <c:pt idx="438">
                  <c:v>6000</c:v>
                </c:pt>
                <c:pt idx="439">
                  <c:v>6000</c:v>
                </c:pt>
                <c:pt idx="440">
                  <c:v>6000</c:v>
                </c:pt>
                <c:pt idx="441">
                  <c:v>6000</c:v>
                </c:pt>
                <c:pt idx="442">
                  <c:v>6000</c:v>
                </c:pt>
                <c:pt idx="443">
                  <c:v>6000</c:v>
                </c:pt>
                <c:pt idx="444">
                  <c:v>6000</c:v>
                </c:pt>
                <c:pt idx="445">
                  <c:v>6000</c:v>
                </c:pt>
                <c:pt idx="446">
                  <c:v>6000</c:v>
                </c:pt>
                <c:pt idx="447">
                  <c:v>6000</c:v>
                </c:pt>
                <c:pt idx="448">
                  <c:v>6437.63</c:v>
                </c:pt>
                <c:pt idx="449">
                  <c:v>6822</c:v>
                </c:pt>
                <c:pt idx="450">
                  <c:v>7000</c:v>
                </c:pt>
                <c:pt idx="451">
                  <c:v>7000</c:v>
                </c:pt>
                <c:pt idx="452">
                  <c:v>7000</c:v>
                </c:pt>
                <c:pt idx="453">
                  <c:v>7000</c:v>
                </c:pt>
                <c:pt idx="454">
                  <c:v>7000</c:v>
                </c:pt>
                <c:pt idx="455">
                  <c:v>7636.9</c:v>
                </c:pt>
                <c:pt idx="456">
                  <c:v>8000</c:v>
                </c:pt>
                <c:pt idx="457">
                  <c:v>8000</c:v>
                </c:pt>
                <c:pt idx="458">
                  <c:v>8000</c:v>
                </c:pt>
                <c:pt idx="459">
                  <c:v>8000</c:v>
                </c:pt>
                <c:pt idx="460">
                  <c:v>8000</c:v>
                </c:pt>
                <c:pt idx="461">
                  <c:v>8000</c:v>
                </c:pt>
                <c:pt idx="462">
                  <c:v>8500</c:v>
                </c:pt>
                <c:pt idx="463">
                  <c:v>8500</c:v>
                </c:pt>
                <c:pt idx="464">
                  <c:v>8773.89</c:v>
                </c:pt>
                <c:pt idx="465">
                  <c:v>9000</c:v>
                </c:pt>
                <c:pt idx="466">
                  <c:v>9000</c:v>
                </c:pt>
                <c:pt idx="467">
                  <c:v>9000</c:v>
                </c:pt>
                <c:pt idx="468">
                  <c:v>9000</c:v>
                </c:pt>
                <c:pt idx="469">
                  <c:v>9594.4599999999991</c:v>
                </c:pt>
                <c:pt idx="470">
                  <c:v>10000</c:v>
                </c:pt>
                <c:pt idx="471">
                  <c:v>10000</c:v>
                </c:pt>
                <c:pt idx="472">
                  <c:v>10000</c:v>
                </c:pt>
                <c:pt idx="473">
                  <c:v>10000</c:v>
                </c:pt>
                <c:pt idx="474">
                  <c:v>10000</c:v>
                </c:pt>
                <c:pt idx="475">
                  <c:v>10000</c:v>
                </c:pt>
                <c:pt idx="476">
                  <c:v>10000</c:v>
                </c:pt>
                <c:pt idx="477">
                  <c:v>10000</c:v>
                </c:pt>
                <c:pt idx="478">
                  <c:v>10000</c:v>
                </c:pt>
                <c:pt idx="479">
                  <c:v>10000</c:v>
                </c:pt>
                <c:pt idx="480">
                  <c:v>10000</c:v>
                </c:pt>
                <c:pt idx="481">
                  <c:v>10000</c:v>
                </c:pt>
                <c:pt idx="482">
                  <c:v>10000</c:v>
                </c:pt>
                <c:pt idx="483">
                  <c:v>10000</c:v>
                </c:pt>
                <c:pt idx="484">
                  <c:v>10000</c:v>
                </c:pt>
                <c:pt idx="485">
                  <c:v>10000</c:v>
                </c:pt>
                <c:pt idx="486">
                  <c:v>10000</c:v>
                </c:pt>
                <c:pt idx="487">
                  <c:v>10000</c:v>
                </c:pt>
                <c:pt idx="488">
                  <c:v>10000</c:v>
                </c:pt>
                <c:pt idx="489">
                  <c:v>10000</c:v>
                </c:pt>
                <c:pt idx="490">
                  <c:v>10000</c:v>
                </c:pt>
                <c:pt idx="491">
                  <c:v>10000</c:v>
                </c:pt>
                <c:pt idx="492">
                  <c:v>10000</c:v>
                </c:pt>
                <c:pt idx="493">
                  <c:v>10000</c:v>
                </c:pt>
                <c:pt idx="494">
                  <c:v>10000</c:v>
                </c:pt>
                <c:pt idx="495">
                  <c:v>10000</c:v>
                </c:pt>
                <c:pt idx="496">
                  <c:v>10000</c:v>
                </c:pt>
                <c:pt idx="497">
                  <c:v>10000</c:v>
                </c:pt>
                <c:pt idx="498">
                  <c:v>10000</c:v>
                </c:pt>
                <c:pt idx="499">
                  <c:v>10000</c:v>
                </c:pt>
                <c:pt idx="500">
                  <c:v>10000</c:v>
                </c:pt>
                <c:pt idx="501">
                  <c:v>10000</c:v>
                </c:pt>
                <c:pt idx="502">
                  <c:v>10000</c:v>
                </c:pt>
                <c:pt idx="503">
                  <c:v>10000</c:v>
                </c:pt>
                <c:pt idx="504">
                  <c:v>10000</c:v>
                </c:pt>
                <c:pt idx="505">
                  <c:v>10000</c:v>
                </c:pt>
                <c:pt idx="506">
                  <c:v>10000</c:v>
                </c:pt>
                <c:pt idx="507">
                  <c:v>10000</c:v>
                </c:pt>
                <c:pt idx="508">
                  <c:v>10000</c:v>
                </c:pt>
                <c:pt idx="509">
                  <c:v>10000</c:v>
                </c:pt>
                <c:pt idx="510">
                  <c:v>10000</c:v>
                </c:pt>
                <c:pt idx="511">
                  <c:v>10000</c:v>
                </c:pt>
                <c:pt idx="512">
                  <c:v>10000</c:v>
                </c:pt>
                <c:pt idx="513">
                  <c:v>10000</c:v>
                </c:pt>
                <c:pt idx="514">
                  <c:v>10000</c:v>
                </c:pt>
                <c:pt idx="515">
                  <c:v>10000</c:v>
                </c:pt>
                <c:pt idx="516">
                  <c:v>10047.44</c:v>
                </c:pt>
                <c:pt idx="517">
                  <c:v>10317.64</c:v>
                </c:pt>
                <c:pt idx="518">
                  <c:v>10555</c:v>
                </c:pt>
                <c:pt idx="519">
                  <c:v>10644</c:v>
                </c:pt>
                <c:pt idx="520">
                  <c:v>10834.56</c:v>
                </c:pt>
                <c:pt idx="521">
                  <c:v>11000</c:v>
                </c:pt>
                <c:pt idx="522">
                  <c:v>11090</c:v>
                </c:pt>
                <c:pt idx="523">
                  <c:v>12949</c:v>
                </c:pt>
                <c:pt idx="524">
                  <c:v>13000</c:v>
                </c:pt>
                <c:pt idx="525">
                  <c:v>13000</c:v>
                </c:pt>
                <c:pt idx="526">
                  <c:v>14000</c:v>
                </c:pt>
                <c:pt idx="527">
                  <c:v>14000</c:v>
                </c:pt>
                <c:pt idx="528">
                  <c:v>14500</c:v>
                </c:pt>
                <c:pt idx="529">
                  <c:v>15000</c:v>
                </c:pt>
                <c:pt idx="530">
                  <c:v>15000</c:v>
                </c:pt>
                <c:pt idx="531">
                  <c:v>15000</c:v>
                </c:pt>
                <c:pt idx="532">
                  <c:v>15000</c:v>
                </c:pt>
                <c:pt idx="533">
                  <c:v>15000</c:v>
                </c:pt>
                <c:pt idx="534">
                  <c:v>15000</c:v>
                </c:pt>
                <c:pt idx="535">
                  <c:v>15000</c:v>
                </c:pt>
                <c:pt idx="536">
                  <c:v>15000</c:v>
                </c:pt>
                <c:pt idx="537">
                  <c:v>15000</c:v>
                </c:pt>
                <c:pt idx="538">
                  <c:v>15000</c:v>
                </c:pt>
                <c:pt idx="539">
                  <c:v>15000</c:v>
                </c:pt>
                <c:pt idx="540">
                  <c:v>15000</c:v>
                </c:pt>
                <c:pt idx="541">
                  <c:v>15000</c:v>
                </c:pt>
                <c:pt idx="542">
                  <c:v>15000</c:v>
                </c:pt>
                <c:pt idx="543">
                  <c:v>15000</c:v>
                </c:pt>
                <c:pt idx="544">
                  <c:v>15000</c:v>
                </c:pt>
                <c:pt idx="545">
                  <c:v>15000</c:v>
                </c:pt>
                <c:pt idx="546">
                  <c:v>15000</c:v>
                </c:pt>
                <c:pt idx="547">
                  <c:v>15000</c:v>
                </c:pt>
                <c:pt idx="548">
                  <c:v>15000</c:v>
                </c:pt>
                <c:pt idx="549">
                  <c:v>15000</c:v>
                </c:pt>
                <c:pt idx="550">
                  <c:v>17000</c:v>
                </c:pt>
                <c:pt idx="551">
                  <c:v>17000</c:v>
                </c:pt>
                <c:pt idx="552">
                  <c:v>17000</c:v>
                </c:pt>
                <c:pt idx="553">
                  <c:v>17000</c:v>
                </c:pt>
                <c:pt idx="554">
                  <c:v>17000</c:v>
                </c:pt>
                <c:pt idx="555">
                  <c:v>17000</c:v>
                </c:pt>
                <c:pt idx="556">
                  <c:v>17004</c:v>
                </c:pt>
                <c:pt idx="557">
                  <c:v>17470.169999999998</c:v>
                </c:pt>
                <c:pt idx="558">
                  <c:v>18000</c:v>
                </c:pt>
                <c:pt idx="559">
                  <c:v>18000</c:v>
                </c:pt>
                <c:pt idx="560">
                  <c:v>18000</c:v>
                </c:pt>
                <c:pt idx="561">
                  <c:v>19000</c:v>
                </c:pt>
                <c:pt idx="562">
                  <c:v>19000</c:v>
                </c:pt>
                <c:pt idx="563">
                  <c:v>20000</c:v>
                </c:pt>
                <c:pt idx="564">
                  <c:v>20000</c:v>
                </c:pt>
                <c:pt idx="565">
                  <c:v>20000</c:v>
                </c:pt>
                <c:pt idx="566">
                  <c:v>20000</c:v>
                </c:pt>
                <c:pt idx="567">
                  <c:v>20000</c:v>
                </c:pt>
                <c:pt idx="568">
                  <c:v>20000</c:v>
                </c:pt>
                <c:pt idx="569">
                  <c:v>20000</c:v>
                </c:pt>
                <c:pt idx="570">
                  <c:v>20000</c:v>
                </c:pt>
                <c:pt idx="571">
                  <c:v>20000</c:v>
                </c:pt>
                <c:pt idx="572">
                  <c:v>20000</c:v>
                </c:pt>
                <c:pt idx="573">
                  <c:v>20000</c:v>
                </c:pt>
                <c:pt idx="574">
                  <c:v>20000</c:v>
                </c:pt>
                <c:pt idx="575">
                  <c:v>20000</c:v>
                </c:pt>
                <c:pt idx="576">
                  <c:v>20000</c:v>
                </c:pt>
                <c:pt idx="577">
                  <c:v>20000</c:v>
                </c:pt>
                <c:pt idx="578">
                  <c:v>20000</c:v>
                </c:pt>
                <c:pt idx="579">
                  <c:v>20000</c:v>
                </c:pt>
                <c:pt idx="580">
                  <c:v>20000</c:v>
                </c:pt>
                <c:pt idx="581">
                  <c:v>20000</c:v>
                </c:pt>
                <c:pt idx="582">
                  <c:v>20000</c:v>
                </c:pt>
                <c:pt idx="583">
                  <c:v>20000</c:v>
                </c:pt>
                <c:pt idx="584">
                  <c:v>20000</c:v>
                </c:pt>
                <c:pt idx="585">
                  <c:v>20000</c:v>
                </c:pt>
                <c:pt idx="586">
                  <c:v>20000</c:v>
                </c:pt>
                <c:pt idx="587">
                  <c:v>20000</c:v>
                </c:pt>
                <c:pt idx="588">
                  <c:v>20000</c:v>
                </c:pt>
                <c:pt idx="589">
                  <c:v>20000</c:v>
                </c:pt>
                <c:pt idx="590">
                  <c:v>20000</c:v>
                </c:pt>
                <c:pt idx="591">
                  <c:v>20000</c:v>
                </c:pt>
                <c:pt idx="592">
                  <c:v>20000</c:v>
                </c:pt>
                <c:pt idx="593">
                  <c:v>20000</c:v>
                </c:pt>
                <c:pt idx="594">
                  <c:v>20000</c:v>
                </c:pt>
                <c:pt idx="595">
                  <c:v>20000</c:v>
                </c:pt>
                <c:pt idx="596">
                  <c:v>20000</c:v>
                </c:pt>
                <c:pt idx="597">
                  <c:v>20000</c:v>
                </c:pt>
                <c:pt idx="598">
                  <c:v>20000</c:v>
                </c:pt>
                <c:pt idx="599">
                  <c:v>20000</c:v>
                </c:pt>
                <c:pt idx="600">
                  <c:v>20000</c:v>
                </c:pt>
                <c:pt idx="601">
                  <c:v>20000</c:v>
                </c:pt>
                <c:pt idx="602">
                  <c:v>20000</c:v>
                </c:pt>
                <c:pt idx="603">
                  <c:v>20125</c:v>
                </c:pt>
                <c:pt idx="604">
                  <c:v>22000</c:v>
                </c:pt>
                <c:pt idx="605">
                  <c:v>23000</c:v>
                </c:pt>
                <c:pt idx="606">
                  <c:v>23466</c:v>
                </c:pt>
                <c:pt idx="607">
                  <c:v>25000</c:v>
                </c:pt>
                <c:pt idx="608">
                  <c:v>25000</c:v>
                </c:pt>
                <c:pt idx="609">
                  <c:v>25000</c:v>
                </c:pt>
                <c:pt idx="610">
                  <c:v>25000</c:v>
                </c:pt>
                <c:pt idx="611">
                  <c:v>25000</c:v>
                </c:pt>
                <c:pt idx="612">
                  <c:v>25000</c:v>
                </c:pt>
                <c:pt idx="613">
                  <c:v>25000</c:v>
                </c:pt>
                <c:pt idx="614">
                  <c:v>25000</c:v>
                </c:pt>
                <c:pt idx="615">
                  <c:v>25000</c:v>
                </c:pt>
                <c:pt idx="616">
                  <c:v>25000</c:v>
                </c:pt>
                <c:pt idx="617">
                  <c:v>25000</c:v>
                </c:pt>
                <c:pt idx="618">
                  <c:v>25000</c:v>
                </c:pt>
                <c:pt idx="619">
                  <c:v>25000</c:v>
                </c:pt>
                <c:pt idx="620">
                  <c:v>25000</c:v>
                </c:pt>
                <c:pt idx="621">
                  <c:v>25000</c:v>
                </c:pt>
                <c:pt idx="622">
                  <c:v>26000</c:v>
                </c:pt>
                <c:pt idx="623">
                  <c:v>26000</c:v>
                </c:pt>
                <c:pt idx="624">
                  <c:v>27300</c:v>
                </c:pt>
                <c:pt idx="625">
                  <c:v>28000</c:v>
                </c:pt>
                <c:pt idx="626">
                  <c:v>30000</c:v>
                </c:pt>
                <c:pt idx="627">
                  <c:v>30000</c:v>
                </c:pt>
                <c:pt idx="628">
                  <c:v>30000</c:v>
                </c:pt>
                <c:pt idx="629">
                  <c:v>30000</c:v>
                </c:pt>
                <c:pt idx="630">
                  <c:v>30000</c:v>
                </c:pt>
                <c:pt idx="631">
                  <c:v>30000</c:v>
                </c:pt>
                <c:pt idx="632">
                  <c:v>30000</c:v>
                </c:pt>
                <c:pt idx="633">
                  <c:v>30000</c:v>
                </c:pt>
                <c:pt idx="634">
                  <c:v>30000</c:v>
                </c:pt>
                <c:pt idx="635">
                  <c:v>30000</c:v>
                </c:pt>
                <c:pt idx="636">
                  <c:v>30000</c:v>
                </c:pt>
                <c:pt idx="637">
                  <c:v>30000</c:v>
                </c:pt>
                <c:pt idx="638">
                  <c:v>30000</c:v>
                </c:pt>
                <c:pt idx="639">
                  <c:v>30000</c:v>
                </c:pt>
                <c:pt idx="640">
                  <c:v>30000</c:v>
                </c:pt>
                <c:pt idx="641">
                  <c:v>30000</c:v>
                </c:pt>
                <c:pt idx="642">
                  <c:v>30000</c:v>
                </c:pt>
                <c:pt idx="643">
                  <c:v>30000</c:v>
                </c:pt>
                <c:pt idx="644">
                  <c:v>30000</c:v>
                </c:pt>
                <c:pt idx="645">
                  <c:v>30000</c:v>
                </c:pt>
                <c:pt idx="646">
                  <c:v>30000</c:v>
                </c:pt>
                <c:pt idx="647">
                  <c:v>31722.37</c:v>
                </c:pt>
                <c:pt idx="648">
                  <c:v>33000</c:v>
                </c:pt>
                <c:pt idx="649">
                  <c:v>33545.58</c:v>
                </c:pt>
                <c:pt idx="650">
                  <c:v>35000</c:v>
                </c:pt>
                <c:pt idx="651">
                  <c:v>35000</c:v>
                </c:pt>
                <c:pt idx="652">
                  <c:v>35000</c:v>
                </c:pt>
                <c:pt idx="653">
                  <c:v>35000</c:v>
                </c:pt>
                <c:pt idx="654">
                  <c:v>35000</c:v>
                </c:pt>
                <c:pt idx="655">
                  <c:v>35000</c:v>
                </c:pt>
                <c:pt idx="656">
                  <c:v>35000</c:v>
                </c:pt>
                <c:pt idx="657">
                  <c:v>35000</c:v>
                </c:pt>
                <c:pt idx="658">
                  <c:v>36910</c:v>
                </c:pt>
                <c:pt idx="659">
                  <c:v>37000</c:v>
                </c:pt>
                <c:pt idx="660">
                  <c:v>38719</c:v>
                </c:pt>
                <c:pt idx="661">
                  <c:v>39000</c:v>
                </c:pt>
                <c:pt idx="662">
                  <c:v>40000</c:v>
                </c:pt>
                <c:pt idx="663">
                  <c:v>40000</c:v>
                </c:pt>
                <c:pt idx="664">
                  <c:v>40000</c:v>
                </c:pt>
                <c:pt idx="665">
                  <c:v>40000</c:v>
                </c:pt>
                <c:pt idx="666">
                  <c:v>40000</c:v>
                </c:pt>
                <c:pt idx="667">
                  <c:v>40000</c:v>
                </c:pt>
                <c:pt idx="668">
                  <c:v>40000</c:v>
                </c:pt>
                <c:pt idx="669">
                  <c:v>40000</c:v>
                </c:pt>
                <c:pt idx="670">
                  <c:v>40000</c:v>
                </c:pt>
                <c:pt idx="671">
                  <c:v>40000</c:v>
                </c:pt>
                <c:pt idx="672">
                  <c:v>40000</c:v>
                </c:pt>
                <c:pt idx="673">
                  <c:v>40000</c:v>
                </c:pt>
                <c:pt idx="674">
                  <c:v>40000</c:v>
                </c:pt>
                <c:pt idx="675">
                  <c:v>43200</c:v>
                </c:pt>
                <c:pt idx="676">
                  <c:v>44000</c:v>
                </c:pt>
                <c:pt idx="677">
                  <c:v>45000</c:v>
                </c:pt>
                <c:pt idx="678">
                  <c:v>45000</c:v>
                </c:pt>
                <c:pt idx="679">
                  <c:v>45000</c:v>
                </c:pt>
                <c:pt idx="680">
                  <c:v>45000</c:v>
                </c:pt>
                <c:pt idx="681">
                  <c:v>45000</c:v>
                </c:pt>
                <c:pt idx="682">
                  <c:v>45000</c:v>
                </c:pt>
                <c:pt idx="683">
                  <c:v>48000</c:v>
                </c:pt>
                <c:pt idx="684">
                  <c:v>50000</c:v>
                </c:pt>
                <c:pt idx="685">
                  <c:v>50000</c:v>
                </c:pt>
                <c:pt idx="686">
                  <c:v>50000</c:v>
                </c:pt>
                <c:pt idx="687">
                  <c:v>50000</c:v>
                </c:pt>
                <c:pt idx="688">
                  <c:v>50000</c:v>
                </c:pt>
                <c:pt idx="689">
                  <c:v>50000</c:v>
                </c:pt>
                <c:pt idx="690">
                  <c:v>50000</c:v>
                </c:pt>
                <c:pt idx="691">
                  <c:v>50000</c:v>
                </c:pt>
                <c:pt idx="692">
                  <c:v>50000</c:v>
                </c:pt>
                <c:pt idx="693">
                  <c:v>50000</c:v>
                </c:pt>
                <c:pt idx="694">
                  <c:v>50000</c:v>
                </c:pt>
                <c:pt idx="695">
                  <c:v>50000</c:v>
                </c:pt>
                <c:pt idx="696">
                  <c:v>50000</c:v>
                </c:pt>
                <c:pt idx="697">
                  <c:v>50000</c:v>
                </c:pt>
                <c:pt idx="698">
                  <c:v>50000</c:v>
                </c:pt>
                <c:pt idx="699">
                  <c:v>50000</c:v>
                </c:pt>
                <c:pt idx="700">
                  <c:v>50000</c:v>
                </c:pt>
                <c:pt idx="701">
                  <c:v>50000</c:v>
                </c:pt>
                <c:pt idx="702">
                  <c:v>50000</c:v>
                </c:pt>
                <c:pt idx="703">
                  <c:v>50000</c:v>
                </c:pt>
                <c:pt idx="704">
                  <c:v>50000</c:v>
                </c:pt>
                <c:pt idx="705">
                  <c:v>50000</c:v>
                </c:pt>
                <c:pt idx="706">
                  <c:v>50000</c:v>
                </c:pt>
                <c:pt idx="707">
                  <c:v>50000</c:v>
                </c:pt>
                <c:pt idx="708">
                  <c:v>50000</c:v>
                </c:pt>
                <c:pt idx="709">
                  <c:v>50000</c:v>
                </c:pt>
                <c:pt idx="710">
                  <c:v>50000</c:v>
                </c:pt>
                <c:pt idx="711">
                  <c:v>50000</c:v>
                </c:pt>
                <c:pt idx="712">
                  <c:v>50000</c:v>
                </c:pt>
                <c:pt idx="713">
                  <c:v>50000</c:v>
                </c:pt>
                <c:pt idx="714">
                  <c:v>50000</c:v>
                </c:pt>
                <c:pt idx="715">
                  <c:v>50000</c:v>
                </c:pt>
                <c:pt idx="716">
                  <c:v>50000</c:v>
                </c:pt>
                <c:pt idx="717">
                  <c:v>50000</c:v>
                </c:pt>
                <c:pt idx="718">
                  <c:v>50000</c:v>
                </c:pt>
                <c:pt idx="719">
                  <c:v>50000</c:v>
                </c:pt>
                <c:pt idx="720">
                  <c:v>50000</c:v>
                </c:pt>
                <c:pt idx="721">
                  <c:v>50000</c:v>
                </c:pt>
                <c:pt idx="722">
                  <c:v>50000</c:v>
                </c:pt>
                <c:pt idx="723">
                  <c:v>50000</c:v>
                </c:pt>
                <c:pt idx="724">
                  <c:v>50000</c:v>
                </c:pt>
                <c:pt idx="725">
                  <c:v>50000</c:v>
                </c:pt>
                <c:pt idx="726">
                  <c:v>50000</c:v>
                </c:pt>
                <c:pt idx="727">
                  <c:v>50000</c:v>
                </c:pt>
                <c:pt idx="728">
                  <c:v>50451</c:v>
                </c:pt>
                <c:pt idx="729">
                  <c:v>54000</c:v>
                </c:pt>
                <c:pt idx="730">
                  <c:v>54000</c:v>
                </c:pt>
                <c:pt idx="731">
                  <c:v>54480.1</c:v>
                </c:pt>
                <c:pt idx="732">
                  <c:v>55000</c:v>
                </c:pt>
                <c:pt idx="733">
                  <c:v>55000</c:v>
                </c:pt>
                <c:pt idx="734">
                  <c:v>55000</c:v>
                </c:pt>
                <c:pt idx="735">
                  <c:v>55000</c:v>
                </c:pt>
                <c:pt idx="736">
                  <c:v>55000</c:v>
                </c:pt>
                <c:pt idx="737">
                  <c:v>60000</c:v>
                </c:pt>
                <c:pt idx="738">
                  <c:v>60000</c:v>
                </c:pt>
                <c:pt idx="739">
                  <c:v>60000</c:v>
                </c:pt>
                <c:pt idx="740">
                  <c:v>60000</c:v>
                </c:pt>
                <c:pt idx="741">
                  <c:v>67000</c:v>
                </c:pt>
                <c:pt idx="742">
                  <c:v>68729.14</c:v>
                </c:pt>
                <c:pt idx="743">
                  <c:v>70000</c:v>
                </c:pt>
                <c:pt idx="744">
                  <c:v>70000</c:v>
                </c:pt>
                <c:pt idx="745">
                  <c:v>70000</c:v>
                </c:pt>
                <c:pt idx="746">
                  <c:v>70000</c:v>
                </c:pt>
                <c:pt idx="747">
                  <c:v>70000</c:v>
                </c:pt>
                <c:pt idx="748">
                  <c:v>70000</c:v>
                </c:pt>
                <c:pt idx="749">
                  <c:v>70000</c:v>
                </c:pt>
                <c:pt idx="750">
                  <c:v>75000</c:v>
                </c:pt>
                <c:pt idx="751">
                  <c:v>75000</c:v>
                </c:pt>
                <c:pt idx="752">
                  <c:v>75000</c:v>
                </c:pt>
                <c:pt idx="753">
                  <c:v>75000</c:v>
                </c:pt>
                <c:pt idx="754">
                  <c:v>75000</c:v>
                </c:pt>
                <c:pt idx="755">
                  <c:v>79818</c:v>
                </c:pt>
                <c:pt idx="756">
                  <c:v>80000</c:v>
                </c:pt>
                <c:pt idx="757">
                  <c:v>80000</c:v>
                </c:pt>
                <c:pt idx="758">
                  <c:v>80000</c:v>
                </c:pt>
                <c:pt idx="759">
                  <c:v>80000</c:v>
                </c:pt>
                <c:pt idx="760">
                  <c:v>80000</c:v>
                </c:pt>
                <c:pt idx="761">
                  <c:v>80000</c:v>
                </c:pt>
                <c:pt idx="762">
                  <c:v>80000</c:v>
                </c:pt>
                <c:pt idx="763">
                  <c:v>80000</c:v>
                </c:pt>
                <c:pt idx="764">
                  <c:v>80000</c:v>
                </c:pt>
                <c:pt idx="765">
                  <c:v>80000</c:v>
                </c:pt>
                <c:pt idx="766">
                  <c:v>85000</c:v>
                </c:pt>
                <c:pt idx="767">
                  <c:v>90000</c:v>
                </c:pt>
                <c:pt idx="768">
                  <c:v>90000</c:v>
                </c:pt>
                <c:pt idx="769">
                  <c:v>90000</c:v>
                </c:pt>
                <c:pt idx="770">
                  <c:v>90000</c:v>
                </c:pt>
                <c:pt idx="771">
                  <c:v>90000</c:v>
                </c:pt>
                <c:pt idx="772">
                  <c:v>90000</c:v>
                </c:pt>
                <c:pt idx="773">
                  <c:v>90000</c:v>
                </c:pt>
                <c:pt idx="774">
                  <c:v>90000</c:v>
                </c:pt>
                <c:pt idx="775">
                  <c:v>90000</c:v>
                </c:pt>
                <c:pt idx="776">
                  <c:v>90000</c:v>
                </c:pt>
                <c:pt idx="777">
                  <c:v>90000</c:v>
                </c:pt>
                <c:pt idx="778">
                  <c:v>90000</c:v>
                </c:pt>
                <c:pt idx="779">
                  <c:v>91000</c:v>
                </c:pt>
                <c:pt idx="780">
                  <c:v>94023</c:v>
                </c:pt>
                <c:pt idx="781">
                  <c:v>95000</c:v>
                </c:pt>
                <c:pt idx="782">
                  <c:v>95000</c:v>
                </c:pt>
                <c:pt idx="783">
                  <c:v>95000</c:v>
                </c:pt>
                <c:pt idx="784">
                  <c:v>95000</c:v>
                </c:pt>
                <c:pt idx="785">
                  <c:v>95000</c:v>
                </c:pt>
                <c:pt idx="786">
                  <c:v>95000</c:v>
                </c:pt>
                <c:pt idx="787">
                  <c:v>96000</c:v>
                </c:pt>
                <c:pt idx="788">
                  <c:v>96340.57</c:v>
                </c:pt>
                <c:pt idx="789">
                  <c:v>97000</c:v>
                </c:pt>
                <c:pt idx="790">
                  <c:v>100000</c:v>
                </c:pt>
                <c:pt idx="791">
                  <c:v>100000</c:v>
                </c:pt>
                <c:pt idx="792">
                  <c:v>100000</c:v>
                </c:pt>
                <c:pt idx="793">
                  <c:v>100000</c:v>
                </c:pt>
                <c:pt idx="794">
                  <c:v>100000</c:v>
                </c:pt>
                <c:pt idx="795">
                  <c:v>100000</c:v>
                </c:pt>
                <c:pt idx="796">
                  <c:v>100000</c:v>
                </c:pt>
                <c:pt idx="797">
                  <c:v>100000</c:v>
                </c:pt>
                <c:pt idx="798">
                  <c:v>100000</c:v>
                </c:pt>
                <c:pt idx="799">
                  <c:v>100484.89</c:v>
                </c:pt>
                <c:pt idx="800">
                  <c:v>107750</c:v>
                </c:pt>
                <c:pt idx="801">
                  <c:v>110000</c:v>
                </c:pt>
                <c:pt idx="802">
                  <c:v>110000</c:v>
                </c:pt>
                <c:pt idx="803">
                  <c:v>115000</c:v>
                </c:pt>
                <c:pt idx="804">
                  <c:v>116000</c:v>
                </c:pt>
                <c:pt idx="805">
                  <c:v>116000</c:v>
                </c:pt>
                <c:pt idx="806">
                  <c:v>116118.73</c:v>
                </c:pt>
                <c:pt idx="807">
                  <c:v>118104.63</c:v>
                </c:pt>
                <c:pt idx="808">
                  <c:v>120000</c:v>
                </c:pt>
                <c:pt idx="809">
                  <c:v>120000</c:v>
                </c:pt>
                <c:pt idx="810">
                  <c:v>120000</c:v>
                </c:pt>
                <c:pt idx="811">
                  <c:v>125000</c:v>
                </c:pt>
                <c:pt idx="812">
                  <c:v>126996</c:v>
                </c:pt>
                <c:pt idx="813">
                  <c:v>127000</c:v>
                </c:pt>
                <c:pt idx="814">
                  <c:v>130000</c:v>
                </c:pt>
                <c:pt idx="815">
                  <c:v>130000</c:v>
                </c:pt>
                <c:pt idx="816">
                  <c:v>134000</c:v>
                </c:pt>
                <c:pt idx="817">
                  <c:v>135000</c:v>
                </c:pt>
                <c:pt idx="818">
                  <c:v>140000</c:v>
                </c:pt>
                <c:pt idx="819">
                  <c:v>140000</c:v>
                </c:pt>
                <c:pt idx="820">
                  <c:v>144000</c:v>
                </c:pt>
                <c:pt idx="821">
                  <c:v>144070</c:v>
                </c:pt>
                <c:pt idx="822">
                  <c:v>150000</c:v>
                </c:pt>
                <c:pt idx="823">
                  <c:v>150000</c:v>
                </c:pt>
                <c:pt idx="824">
                  <c:v>150000</c:v>
                </c:pt>
                <c:pt idx="825">
                  <c:v>150000</c:v>
                </c:pt>
                <c:pt idx="826">
                  <c:v>150000</c:v>
                </c:pt>
                <c:pt idx="827">
                  <c:v>150000</c:v>
                </c:pt>
                <c:pt idx="828">
                  <c:v>150000</c:v>
                </c:pt>
                <c:pt idx="829">
                  <c:v>150000</c:v>
                </c:pt>
                <c:pt idx="830">
                  <c:v>150000</c:v>
                </c:pt>
                <c:pt idx="831">
                  <c:v>150000</c:v>
                </c:pt>
                <c:pt idx="832">
                  <c:v>150000</c:v>
                </c:pt>
                <c:pt idx="833">
                  <c:v>150000</c:v>
                </c:pt>
                <c:pt idx="834">
                  <c:v>150000</c:v>
                </c:pt>
                <c:pt idx="835">
                  <c:v>150000</c:v>
                </c:pt>
                <c:pt idx="836">
                  <c:v>154700</c:v>
                </c:pt>
                <c:pt idx="837">
                  <c:v>155000</c:v>
                </c:pt>
                <c:pt idx="838">
                  <c:v>160000</c:v>
                </c:pt>
                <c:pt idx="839">
                  <c:v>160000</c:v>
                </c:pt>
                <c:pt idx="840">
                  <c:v>165000</c:v>
                </c:pt>
                <c:pt idx="841">
                  <c:v>168000</c:v>
                </c:pt>
                <c:pt idx="842">
                  <c:v>175000</c:v>
                </c:pt>
                <c:pt idx="843">
                  <c:v>175000</c:v>
                </c:pt>
                <c:pt idx="844">
                  <c:v>177000</c:v>
                </c:pt>
                <c:pt idx="845">
                  <c:v>177000</c:v>
                </c:pt>
                <c:pt idx="846">
                  <c:v>180000</c:v>
                </c:pt>
                <c:pt idx="847">
                  <c:v>185103.88</c:v>
                </c:pt>
                <c:pt idx="848">
                  <c:v>187351.08</c:v>
                </c:pt>
                <c:pt idx="849">
                  <c:v>191000</c:v>
                </c:pt>
                <c:pt idx="850">
                  <c:v>192602.01</c:v>
                </c:pt>
                <c:pt idx="851">
                  <c:v>195000</c:v>
                </c:pt>
                <c:pt idx="852">
                  <c:v>200000</c:v>
                </c:pt>
                <c:pt idx="853">
                  <c:v>200000</c:v>
                </c:pt>
                <c:pt idx="854">
                  <c:v>200000</c:v>
                </c:pt>
                <c:pt idx="855">
                  <c:v>200000</c:v>
                </c:pt>
                <c:pt idx="856">
                  <c:v>200000</c:v>
                </c:pt>
                <c:pt idx="857">
                  <c:v>200000</c:v>
                </c:pt>
                <c:pt idx="858">
                  <c:v>200000</c:v>
                </c:pt>
                <c:pt idx="859">
                  <c:v>200000</c:v>
                </c:pt>
                <c:pt idx="860">
                  <c:v>200000</c:v>
                </c:pt>
                <c:pt idx="861">
                  <c:v>218595</c:v>
                </c:pt>
                <c:pt idx="862">
                  <c:v>225000</c:v>
                </c:pt>
                <c:pt idx="863">
                  <c:v>230000</c:v>
                </c:pt>
                <c:pt idx="864">
                  <c:v>240000</c:v>
                </c:pt>
                <c:pt idx="865">
                  <c:v>250000</c:v>
                </c:pt>
                <c:pt idx="866">
                  <c:v>250000</c:v>
                </c:pt>
                <c:pt idx="867">
                  <c:v>250000</c:v>
                </c:pt>
                <c:pt idx="868">
                  <c:v>250000</c:v>
                </c:pt>
                <c:pt idx="869">
                  <c:v>250000</c:v>
                </c:pt>
                <c:pt idx="870">
                  <c:v>260000</c:v>
                </c:pt>
                <c:pt idx="871">
                  <c:v>279877.03999999998</c:v>
                </c:pt>
                <c:pt idx="872">
                  <c:v>280000</c:v>
                </c:pt>
                <c:pt idx="873">
                  <c:v>294633.31</c:v>
                </c:pt>
                <c:pt idx="874">
                  <c:v>300000</c:v>
                </c:pt>
                <c:pt idx="875">
                  <c:v>300000</c:v>
                </c:pt>
                <c:pt idx="876">
                  <c:v>300000</c:v>
                </c:pt>
                <c:pt idx="877">
                  <c:v>300000</c:v>
                </c:pt>
                <c:pt idx="878">
                  <c:v>300000</c:v>
                </c:pt>
                <c:pt idx="879">
                  <c:v>300000</c:v>
                </c:pt>
                <c:pt idx="880">
                  <c:v>300000</c:v>
                </c:pt>
                <c:pt idx="881">
                  <c:v>307036.53999999998</c:v>
                </c:pt>
                <c:pt idx="882">
                  <c:v>314330.92</c:v>
                </c:pt>
                <c:pt idx="883">
                  <c:v>336851</c:v>
                </c:pt>
                <c:pt idx="884">
                  <c:v>350000</c:v>
                </c:pt>
                <c:pt idx="885">
                  <c:v>350000</c:v>
                </c:pt>
                <c:pt idx="886">
                  <c:v>350000</c:v>
                </c:pt>
                <c:pt idx="887">
                  <c:v>353593</c:v>
                </c:pt>
                <c:pt idx="888">
                  <c:v>356490</c:v>
                </c:pt>
                <c:pt idx="889">
                  <c:v>362735.38</c:v>
                </c:pt>
                <c:pt idx="890">
                  <c:v>375000</c:v>
                </c:pt>
                <c:pt idx="891">
                  <c:v>400000</c:v>
                </c:pt>
                <c:pt idx="892">
                  <c:v>400000</c:v>
                </c:pt>
                <c:pt idx="893">
                  <c:v>400000</c:v>
                </c:pt>
                <c:pt idx="894">
                  <c:v>450000</c:v>
                </c:pt>
                <c:pt idx="895">
                  <c:v>451461</c:v>
                </c:pt>
                <c:pt idx="896">
                  <c:v>470000</c:v>
                </c:pt>
                <c:pt idx="897">
                  <c:v>475872</c:v>
                </c:pt>
                <c:pt idx="898">
                  <c:v>500000</c:v>
                </c:pt>
                <c:pt idx="899">
                  <c:v>500000</c:v>
                </c:pt>
                <c:pt idx="900">
                  <c:v>500000</c:v>
                </c:pt>
                <c:pt idx="901">
                  <c:v>500000</c:v>
                </c:pt>
                <c:pt idx="902">
                  <c:v>500000</c:v>
                </c:pt>
                <c:pt idx="903">
                  <c:v>500000</c:v>
                </c:pt>
                <c:pt idx="904">
                  <c:v>500000</c:v>
                </c:pt>
                <c:pt idx="905">
                  <c:v>500000</c:v>
                </c:pt>
                <c:pt idx="906">
                  <c:v>524864.44999999995</c:v>
                </c:pt>
                <c:pt idx="907">
                  <c:v>550000</c:v>
                </c:pt>
                <c:pt idx="908">
                  <c:v>599353</c:v>
                </c:pt>
                <c:pt idx="909">
                  <c:v>600000</c:v>
                </c:pt>
                <c:pt idx="910">
                  <c:v>637742</c:v>
                </c:pt>
                <c:pt idx="911">
                  <c:v>660000</c:v>
                </c:pt>
                <c:pt idx="912">
                  <c:v>667000</c:v>
                </c:pt>
                <c:pt idx="913">
                  <c:v>670393.09</c:v>
                </c:pt>
                <c:pt idx="914">
                  <c:v>700000</c:v>
                </c:pt>
                <c:pt idx="915">
                  <c:v>735000</c:v>
                </c:pt>
                <c:pt idx="916">
                  <c:v>770000</c:v>
                </c:pt>
                <c:pt idx="917">
                  <c:v>850000</c:v>
                </c:pt>
                <c:pt idx="918">
                  <c:v>850000</c:v>
                </c:pt>
                <c:pt idx="919">
                  <c:v>887679</c:v>
                </c:pt>
                <c:pt idx="920">
                  <c:v>900000</c:v>
                </c:pt>
                <c:pt idx="921">
                  <c:v>909276.86</c:v>
                </c:pt>
                <c:pt idx="922">
                  <c:v>950000</c:v>
                </c:pt>
                <c:pt idx="923">
                  <c:v>970000</c:v>
                </c:pt>
                <c:pt idx="924">
                  <c:v>970000</c:v>
                </c:pt>
                <c:pt idx="925">
                  <c:v>1000000</c:v>
                </c:pt>
                <c:pt idx="926">
                  <c:v>1100000</c:v>
                </c:pt>
                <c:pt idx="927">
                  <c:v>1100000</c:v>
                </c:pt>
                <c:pt idx="928">
                  <c:v>1105930</c:v>
                </c:pt>
                <c:pt idx="929">
                  <c:v>1120000</c:v>
                </c:pt>
                <c:pt idx="930">
                  <c:v>1185000</c:v>
                </c:pt>
                <c:pt idx="931">
                  <c:v>1187028.28</c:v>
                </c:pt>
                <c:pt idx="932">
                  <c:v>1240394</c:v>
                </c:pt>
                <c:pt idx="933">
                  <c:v>1250000</c:v>
                </c:pt>
                <c:pt idx="934">
                  <c:v>1299344.67</c:v>
                </c:pt>
                <c:pt idx="935">
                  <c:v>1349860</c:v>
                </c:pt>
                <c:pt idx="936">
                  <c:v>1373588.45</c:v>
                </c:pt>
                <c:pt idx="937">
                  <c:v>1400000</c:v>
                </c:pt>
                <c:pt idx="938">
                  <c:v>1430000</c:v>
                </c:pt>
                <c:pt idx="939">
                  <c:v>1470000</c:v>
                </c:pt>
                <c:pt idx="940">
                  <c:v>1496153.79</c:v>
                </c:pt>
                <c:pt idx="941">
                  <c:v>1500000</c:v>
                </c:pt>
                <c:pt idx="942">
                  <c:v>1500000</c:v>
                </c:pt>
                <c:pt idx="943">
                  <c:v>1500000</c:v>
                </c:pt>
                <c:pt idx="944">
                  <c:v>1781932.08</c:v>
                </c:pt>
                <c:pt idx="945">
                  <c:v>1800000</c:v>
                </c:pt>
                <c:pt idx="946">
                  <c:v>1850000</c:v>
                </c:pt>
                <c:pt idx="947">
                  <c:v>1882213</c:v>
                </c:pt>
                <c:pt idx="948">
                  <c:v>2046206</c:v>
                </c:pt>
                <c:pt idx="949">
                  <c:v>2094750</c:v>
                </c:pt>
                <c:pt idx="950">
                  <c:v>2102317</c:v>
                </c:pt>
                <c:pt idx="951">
                  <c:v>2162258</c:v>
                </c:pt>
                <c:pt idx="952">
                  <c:v>2222889.75</c:v>
                </c:pt>
                <c:pt idx="953">
                  <c:v>2370000</c:v>
                </c:pt>
                <c:pt idx="954">
                  <c:v>2400458</c:v>
                </c:pt>
                <c:pt idx="955">
                  <c:v>2700000</c:v>
                </c:pt>
                <c:pt idx="956">
                  <c:v>2700000</c:v>
                </c:pt>
                <c:pt idx="957">
                  <c:v>2700000</c:v>
                </c:pt>
                <c:pt idx="958">
                  <c:v>3159575.33</c:v>
                </c:pt>
                <c:pt idx="959">
                  <c:v>3346603.35</c:v>
                </c:pt>
                <c:pt idx="960">
                  <c:v>3700000</c:v>
                </c:pt>
                <c:pt idx="961">
                  <c:v>4370117</c:v>
                </c:pt>
                <c:pt idx="962">
                  <c:v>4400000</c:v>
                </c:pt>
                <c:pt idx="963">
                  <c:v>4491680.32</c:v>
                </c:pt>
                <c:pt idx="964">
                  <c:v>5516858.6299999999</c:v>
                </c:pt>
                <c:pt idx="965">
                  <c:v>5630000</c:v>
                </c:pt>
                <c:pt idx="966">
                  <c:v>6431604.7699999996</c:v>
                </c:pt>
                <c:pt idx="967">
                  <c:v>7600000</c:v>
                </c:pt>
                <c:pt idx="968">
                  <c:v>8246769</c:v>
                </c:pt>
                <c:pt idx="969">
                  <c:v>8763560</c:v>
                </c:pt>
                <c:pt idx="970">
                  <c:v>10211327.42</c:v>
                </c:pt>
                <c:pt idx="971">
                  <c:v>10501124</c:v>
                </c:pt>
                <c:pt idx="972">
                  <c:v>14423479.68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600704"/>
        <c:axId val="42618880"/>
      </c:scatterChart>
      <c:valAx>
        <c:axId val="42600704"/>
        <c:scaling>
          <c:orientation val="minMax"/>
          <c:max val="1000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42618880"/>
        <c:crosses val="autoZero"/>
        <c:crossBetween val="midCat"/>
      </c:valAx>
      <c:valAx>
        <c:axId val="42618880"/>
        <c:scaling>
          <c:orientation val="minMax"/>
        </c:scaling>
        <c:delete val="0"/>
        <c:axPos val="l"/>
        <c:majorGridlines/>
        <c:numFmt formatCode="&quot;£&quot;#,##0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426007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782871347628039E-2"/>
          <c:y val="9.3379609867909413E-2"/>
          <c:w val="0.88287343072991886"/>
          <c:h val="0.74063274319916339"/>
        </c:manualLayout>
      </c:layout>
      <c:scatterChart>
        <c:scatterStyle val="smoothMarker"/>
        <c:varyColors val="0"/>
        <c:ser>
          <c:idx val="2"/>
          <c:order val="2"/>
          <c:tx>
            <c:strRef>
              <c:f>'London2012 totality'!$G$4:$G$5</c:f>
              <c:strCache>
                <c:ptCount val="1"/>
                <c:pt idx="0">
                  <c:v>Project Stakeholders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xVal>
            <c:numRef>
              <c:f>'London2012 totality'!$D$6:$D$21</c:f>
              <c:numCache>
                <c:formatCode>0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xVal>
          <c:yVal>
            <c:numRef>
              <c:f>'London2012 totality'!$G$6:$G$21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30</c:v>
                </c:pt>
                <c:pt idx="5">
                  <c:v>93</c:v>
                </c:pt>
                <c:pt idx="6">
                  <c:v>103</c:v>
                </c:pt>
                <c:pt idx="7">
                  <c:v>478</c:v>
                </c:pt>
                <c:pt idx="8">
                  <c:v>489</c:v>
                </c:pt>
                <c:pt idx="9">
                  <c:v>489</c:v>
                </c:pt>
                <c:pt idx="10">
                  <c:v>491</c:v>
                </c:pt>
                <c:pt idx="11">
                  <c:v>503</c:v>
                </c:pt>
                <c:pt idx="12">
                  <c:v>506</c:v>
                </c:pt>
                <c:pt idx="13">
                  <c:v>506</c:v>
                </c:pt>
                <c:pt idx="14">
                  <c:v>506</c:v>
                </c:pt>
                <c:pt idx="15">
                  <c:v>507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089920"/>
        <c:axId val="43091840"/>
      </c:scatterChart>
      <c:scatterChart>
        <c:scatterStyle val="smoothMarker"/>
        <c:varyColors val="0"/>
        <c:ser>
          <c:idx val="0"/>
          <c:order val="0"/>
          <c:tx>
            <c:strRef>
              <c:f>'London2012 totality'!$E$4:$E$5</c:f>
              <c:strCache>
                <c:ptCount val="1"/>
                <c:pt idx="0">
                  <c:v>Public budget </c:v>
                </c:pt>
              </c:strCache>
            </c:strRef>
          </c:tx>
          <c:spPr>
            <a:ln w="31750">
              <a:solidFill>
                <a:srgbClr val="002060"/>
              </a:solidFill>
            </a:ln>
          </c:spPr>
          <c:marker>
            <c:spPr>
              <a:solidFill>
                <a:srgbClr val="002060"/>
              </a:solidFill>
            </c:spPr>
          </c:marker>
          <c:xVal>
            <c:numRef>
              <c:f>'London2012 totality'!$D$6:$D$21</c:f>
              <c:numCache>
                <c:formatCode>0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xVal>
          <c:yVal>
            <c:numRef>
              <c:f>'London2012 totality'!$E$6:$E$21</c:f>
              <c:numCache>
                <c:formatCode>0</c:formatCode>
                <c:ptCount val="16"/>
                <c:pt idx="0">
                  <c:v>563.55581413093239</c:v>
                </c:pt>
                <c:pt idx="1">
                  <c:v>563.55581413093239</c:v>
                </c:pt>
                <c:pt idx="2">
                  <c:v>563.55581413093239</c:v>
                </c:pt>
                <c:pt idx="3">
                  <c:v>926.97</c:v>
                </c:pt>
                <c:pt idx="4">
                  <c:v>2494.5500000000002</c:v>
                </c:pt>
                <c:pt idx="5">
                  <c:v>4220.55</c:v>
                </c:pt>
                <c:pt idx="6">
                  <c:v>4220.55</c:v>
                </c:pt>
                <c:pt idx="7">
                  <c:v>5120.55</c:v>
                </c:pt>
                <c:pt idx="8">
                  <c:v>8879.5499999999993</c:v>
                </c:pt>
                <c:pt idx="9">
                  <c:v>8879.5499999999993</c:v>
                </c:pt>
                <c:pt idx="10">
                  <c:v>8879.5499999999993</c:v>
                </c:pt>
                <c:pt idx="11">
                  <c:v>8450.5499999999993</c:v>
                </c:pt>
                <c:pt idx="12">
                  <c:v>8037.55</c:v>
                </c:pt>
                <c:pt idx="13">
                  <c:v>8010.55</c:v>
                </c:pt>
                <c:pt idx="14">
                  <c:v>8033.55</c:v>
                </c:pt>
                <c:pt idx="15">
                  <c:v>8133.1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'London2012 totality'!$F$4:$F$5</c:f>
              <c:strCache>
                <c:ptCount val="1"/>
                <c:pt idx="0">
                  <c:v>Cost Forecast (final prices)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</c:spPr>
          </c:marker>
          <c:xVal>
            <c:numRef>
              <c:f>'London2012 totality'!$D$6:$D$21</c:f>
              <c:numCache>
                <c:formatCode>0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xVal>
          <c:yVal>
            <c:numRef>
              <c:f>'London2012 totality'!$F$6:$F$21</c:f>
              <c:numCache>
                <c:formatCode>0.0</c:formatCode>
                <c:ptCount val="16"/>
                <c:pt idx="0">
                  <c:v>1166.5047500000001</c:v>
                </c:pt>
                <c:pt idx="1">
                  <c:v>1166.5047500000001</c:v>
                </c:pt>
                <c:pt idx="2">
                  <c:v>1166.5047500000001</c:v>
                </c:pt>
                <c:pt idx="3">
                  <c:v>1089.18975</c:v>
                </c:pt>
                <c:pt idx="4">
                  <c:v>3551.0397499999999</c:v>
                </c:pt>
                <c:pt idx="5">
                  <c:v>4959.1462500000007</c:v>
                </c:pt>
                <c:pt idx="6">
                  <c:v>4959.1462500000007</c:v>
                </c:pt>
                <c:pt idx="7">
                  <c:v>6016.6462500000007</c:v>
                </c:pt>
                <c:pt idx="8">
                  <c:v>6879.5499999999993</c:v>
                </c:pt>
                <c:pt idx="9">
                  <c:v>6870.55</c:v>
                </c:pt>
                <c:pt idx="10">
                  <c:v>6870.55</c:v>
                </c:pt>
                <c:pt idx="11">
                  <c:v>8101.55</c:v>
                </c:pt>
                <c:pt idx="12">
                  <c:v>7935.55</c:v>
                </c:pt>
                <c:pt idx="13">
                  <c:v>7936.55</c:v>
                </c:pt>
                <c:pt idx="14">
                  <c:v>8033.55</c:v>
                </c:pt>
                <c:pt idx="15">
                  <c:v>8133.1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107456"/>
        <c:axId val="43093376"/>
      </c:scatterChart>
      <c:valAx>
        <c:axId val="43089920"/>
        <c:scaling>
          <c:orientation val="minMax"/>
          <c:max val="15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3091840"/>
        <c:crosses val="autoZero"/>
        <c:crossBetween val="midCat"/>
        <c:majorUnit val="1"/>
      </c:valAx>
      <c:valAx>
        <c:axId val="43091840"/>
        <c:scaling>
          <c:logBase val="2"/>
          <c:orientation val="minMax"/>
          <c:max val="560"/>
          <c:min val="1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3089920"/>
        <c:crosses val="autoZero"/>
        <c:crossBetween val="midCat"/>
      </c:valAx>
      <c:valAx>
        <c:axId val="43093376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3107456"/>
        <c:crosses val="max"/>
        <c:crossBetween val="midCat"/>
      </c:valAx>
      <c:valAx>
        <c:axId val="4310745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430933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1.9583986007074335E-2"/>
          <c:y val="0.93272621077692741"/>
          <c:w val="0.97884708116316188"/>
          <c:h val="6.5630544897514825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838147808843481E-2"/>
          <c:y val="9.9520292660314841E-2"/>
          <c:w val="0.86448327979621109"/>
          <c:h val="0.75586542135693657"/>
        </c:manualLayout>
      </c:layout>
      <c:scatterChart>
        <c:scatterStyle val="smoothMarker"/>
        <c:varyColors val="0"/>
        <c:ser>
          <c:idx val="1"/>
          <c:order val="1"/>
          <c:tx>
            <c:strRef>
              <c:f>'Heathrow T2 Total'!$G$5:$G$6</c:f>
              <c:strCache>
                <c:ptCount val="1"/>
                <c:pt idx="0">
                  <c:v>Stakeholders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square"/>
            <c:size val="3"/>
            <c:spPr>
              <a:solidFill>
                <a:srgbClr val="FF0000"/>
              </a:solidFill>
            </c:spPr>
          </c:marker>
          <c:xVal>
            <c:numRef>
              <c:f>'Heathrow T2 Total'!$D$7:$D$27</c:f>
              <c:numCache>
                <c:formatCode>0.0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4.5</c:v>
                </c:pt>
                <c:pt idx="6">
                  <c:v>4.833333333333333</c:v>
                </c:pt>
                <c:pt idx="7">
                  <c:v>5</c:v>
                </c:pt>
                <c:pt idx="8">
                  <c:v>5.916666666666667</c:v>
                </c:pt>
                <c:pt idx="9">
                  <c:v>6.25</c:v>
                </c:pt>
                <c:pt idx="10">
                  <c:v>6.416666666666667</c:v>
                </c:pt>
                <c:pt idx="11">
                  <c:v>6.5</c:v>
                </c:pt>
                <c:pt idx="12">
                  <c:v>7.166666666666667</c:v>
                </c:pt>
                <c:pt idx="13">
                  <c:v>7.416666666666667</c:v>
                </c:pt>
                <c:pt idx="14">
                  <c:v>8.4166666666666679</c:v>
                </c:pt>
                <c:pt idx="15">
                  <c:v>9.4166666666666679</c:v>
                </c:pt>
                <c:pt idx="16">
                  <c:v>10.416666666666668</c:v>
                </c:pt>
                <c:pt idx="17">
                  <c:v>11.416666666666668</c:v>
                </c:pt>
                <c:pt idx="18">
                  <c:v>12.416666666666668</c:v>
                </c:pt>
                <c:pt idx="19">
                  <c:v>12.916666666666668</c:v>
                </c:pt>
                <c:pt idx="20">
                  <c:v>13.916666666666668</c:v>
                </c:pt>
              </c:numCache>
            </c:numRef>
          </c:xVal>
          <c:yVal>
            <c:numRef>
              <c:f>'Heathrow T2 Total'!$G$7:$G$27</c:f>
              <c:numCache>
                <c:formatCode>General</c:formatCode>
                <c:ptCount val="21"/>
                <c:pt idx="0">
                  <c:v>18</c:v>
                </c:pt>
                <c:pt idx="1">
                  <c:v>18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28</c:v>
                </c:pt>
                <c:pt idx="7">
                  <c:v>101</c:v>
                </c:pt>
                <c:pt idx="8">
                  <c:v>102</c:v>
                </c:pt>
                <c:pt idx="9">
                  <c:v>105</c:v>
                </c:pt>
                <c:pt idx="10">
                  <c:v>105</c:v>
                </c:pt>
                <c:pt idx="11">
                  <c:v>105</c:v>
                </c:pt>
                <c:pt idx="12">
                  <c:v>105</c:v>
                </c:pt>
                <c:pt idx="13">
                  <c:v>105</c:v>
                </c:pt>
                <c:pt idx="14">
                  <c:v>111</c:v>
                </c:pt>
                <c:pt idx="15">
                  <c:v>112</c:v>
                </c:pt>
                <c:pt idx="16">
                  <c:v>125</c:v>
                </c:pt>
                <c:pt idx="17">
                  <c:v>138</c:v>
                </c:pt>
                <c:pt idx="18">
                  <c:v>151</c:v>
                </c:pt>
                <c:pt idx="19">
                  <c:v>151</c:v>
                </c:pt>
                <c:pt idx="20">
                  <c:v>151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'Heathrow T2 Total'!$H$5:$H$6</c:f>
              <c:strCache>
                <c:ptCount val="1"/>
                <c:pt idx="0">
                  <c:v>Suppliers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triangle"/>
            <c:size val="3"/>
            <c:spPr>
              <a:solidFill>
                <a:schemeClr val="accent2"/>
              </a:solidFill>
            </c:spPr>
          </c:marker>
          <c:xVal>
            <c:numRef>
              <c:f>'Heathrow T2 Total'!$D$7:$D$27</c:f>
              <c:numCache>
                <c:formatCode>0.0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4.5</c:v>
                </c:pt>
                <c:pt idx="6">
                  <c:v>4.833333333333333</c:v>
                </c:pt>
                <c:pt idx="7">
                  <c:v>5</c:v>
                </c:pt>
                <c:pt idx="8">
                  <c:v>5.916666666666667</c:v>
                </c:pt>
                <c:pt idx="9">
                  <c:v>6.25</c:v>
                </c:pt>
                <c:pt idx="10">
                  <c:v>6.416666666666667</c:v>
                </c:pt>
                <c:pt idx="11">
                  <c:v>6.5</c:v>
                </c:pt>
                <c:pt idx="12">
                  <c:v>7.166666666666667</c:v>
                </c:pt>
                <c:pt idx="13">
                  <c:v>7.416666666666667</c:v>
                </c:pt>
                <c:pt idx="14">
                  <c:v>8.4166666666666679</c:v>
                </c:pt>
                <c:pt idx="15">
                  <c:v>9.4166666666666679</c:v>
                </c:pt>
                <c:pt idx="16">
                  <c:v>10.416666666666668</c:v>
                </c:pt>
                <c:pt idx="17">
                  <c:v>11.416666666666668</c:v>
                </c:pt>
                <c:pt idx="18">
                  <c:v>12.416666666666668</c:v>
                </c:pt>
                <c:pt idx="19">
                  <c:v>12.916666666666668</c:v>
                </c:pt>
                <c:pt idx="20">
                  <c:v>13.916666666666668</c:v>
                </c:pt>
              </c:numCache>
            </c:numRef>
          </c:xVal>
          <c:yVal>
            <c:numRef>
              <c:f>'Heathrow T2 Total'!$H$7:$H$27</c:f>
              <c:numCache>
                <c:formatCode>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14</c:v>
                </c:pt>
                <c:pt idx="10">
                  <c:v>30</c:v>
                </c:pt>
                <c:pt idx="11">
                  <c:v>37</c:v>
                </c:pt>
                <c:pt idx="12">
                  <c:v>44</c:v>
                </c:pt>
                <c:pt idx="13">
                  <c:v>52</c:v>
                </c:pt>
                <c:pt idx="14">
                  <c:v>159.25</c:v>
                </c:pt>
                <c:pt idx="15">
                  <c:v>285.16666666666669</c:v>
                </c:pt>
                <c:pt idx="16">
                  <c:v>401.08333333333337</c:v>
                </c:pt>
                <c:pt idx="17">
                  <c:v>520</c:v>
                </c:pt>
                <c:pt idx="18">
                  <c:v>520</c:v>
                </c:pt>
                <c:pt idx="19">
                  <c:v>520</c:v>
                </c:pt>
                <c:pt idx="20">
                  <c:v>520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229312"/>
        <c:axId val="41265024"/>
      </c:scatterChart>
      <c:scatterChart>
        <c:scatterStyle val="smoothMarker"/>
        <c:varyColors val="0"/>
        <c:ser>
          <c:idx val="0"/>
          <c:order val="0"/>
          <c:tx>
            <c:strRef>
              <c:f>'Heathrow T2 Total'!$F$5:$F$6</c:f>
              <c:strCache>
                <c:ptCount val="1"/>
                <c:pt idx="0">
                  <c:v>Cost Forecast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diamond"/>
            <c:size val="3"/>
            <c:spPr>
              <a:solidFill>
                <a:srgbClr val="00B0F0"/>
              </a:solidFill>
            </c:spPr>
          </c:marker>
          <c:xVal>
            <c:numRef>
              <c:f>'Heathrow T2 Total'!$D$7:$D$27</c:f>
              <c:numCache>
                <c:formatCode>0.0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4.5</c:v>
                </c:pt>
                <c:pt idx="6">
                  <c:v>4.833333333333333</c:v>
                </c:pt>
                <c:pt idx="7">
                  <c:v>5</c:v>
                </c:pt>
                <c:pt idx="8">
                  <c:v>5.916666666666667</c:v>
                </c:pt>
                <c:pt idx="9">
                  <c:v>6.25</c:v>
                </c:pt>
                <c:pt idx="10">
                  <c:v>6.416666666666667</c:v>
                </c:pt>
                <c:pt idx="11">
                  <c:v>6.5</c:v>
                </c:pt>
                <c:pt idx="12">
                  <c:v>7.166666666666667</c:v>
                </c:pt>
                <c:pt idx="13">
                  <c:v>7.416666666666667</c:v>
                </c:pt>
                <c:pt idx="14">
                  <c:v>8.4166666666666679</c:v>
                </c:pt>
                <c:pt idx="15">
                  <c:v>9.4166666666666679</c:v>
                </c:pt>
                <c:pt idx="16">
                  <c:v>10.416666666666668</c:v>
                </c:pt>
                <c:pt idx="17">
                  <c:v>11.416666666666668</c:v>
                </c:pt>
                <c:pt idx="18">
                  <c:v>12.416666666666668</c:v>
                </c:pt>
                <c:pt idx="19">
                  <c:v>12.916666666666668</c:v>
                </c:pt>
                <c:pt idx="20">
                  <c:v>13.916666666666668</c:v>
                </c:pt>
              </c:numCache>
            </c:numRef>
          </c:xVal>
          <c:yVal>
            <c:numRef>
              <c:f>'Heathrow T2 Total'!$F$7:$F$27</c:f>
              <c:numCache>
                <c:formatCode>0.0</c:formatCode>
                <c:ptCount val="21"/>
                <c:pt idx="3">
                  <c:v>1531.81</c:v>
                </c:pt>
                <c:pt idx="4">
                  <c:v>1531.81</c:v>
                </c:pt>
                <c:pt idx="5">
                  <c:v>1966.35</c:v>
                </c:pt>
                <c:pt idx="6">
                  <c:v>1966.35</c:v>
                </c:pt>
                <c:pt idx="7">
                  <c:v>1966.35</c:v>
                </c:pt>
                <c:pt idx="8">
                  <c:v>1923</c:v>
                </c:pt>
                <c:pt idx="9">
                  <c:v>2200</c:v>
                </c:pt>
                <c:pt idx="10">
                  <c:v>2800</c:v>
                </c:pt>
                <c:pt idx="11">
                  <c:v>2450</c:v>
                </c:pt>
                <c:pt idx="12">
                  <c:v>2163.348</c:v>
                </c:pt>
                <c:pt idx="13">
                  <c:v>2093.9899999999998</c:v>
                </c:pt>
                <c:pt idx="14">
                  <c:v>2489.5623638394072</c:v>
                </c:pt>
                <c:pt idx="15">
                  <c:v>2512.4243638394073</c:v>
                </c:pt>
                <c:pt idx="16">
                  <c:v>2546.1173638394075</c:v>
                </c:pt>
                <c:pt idx="17">
                  <c:v>2692.7603638394075</c:v>
                </c:pt>
                <c:pt idx="18">
                  <c:v>2852.4603638394074</c:v>
                </c:pt>
                <c:pt idx="19">
                  <c:v>2757.6603638394076</c:v>
                </c:pt>
                <c:pt idx="20">
                  <c:v>2749.3603638394075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273984"/>
        <c:axId val="41272064"/>
      </c:scatterChart>
      <c:valAx>
        <c:axId val="41229312"/>
        <c:scaling>
          <c:orientation val="minMax"/>
          <c:max val="14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crossAx val="41265024"/>
        <c:crosses val="autoZero"/>
        <c:crossBetween val="midCat"/>
        <c:majorUnit val="1"/>
      </c:valAx>
      <c:valAx>
        <c:axId val="41265024"/>
        <c:scaling>
          <c:logBase val="2"/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1229312"/>
        <c:crosses val="autoZero"/>
        <c:crossBetween val="midCat"/>
      </c:valAx>
      <c:valAx>
        <c:axId val="41272064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1273984"/>
        <c:crosses val="max"/>
        <c:crossBetween val="midCat"/>
        <c:majorUnit val="250"/>
      </c:valAx>
      <c:valAx>
        <c:axId val="4127398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412720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0214983436348807"/>
          <c:y val="0.92688979510019487"/>
          <c:w val="0.53275443662325717"/>
          <c:h val="7.3107949811762787E-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417216787295531E-2"/>
          <c:y val="8.2140247357417789E-2"/>
          <c:w val="0.84930182022701717"/>
          <c:h val="0.76375920751841508"/>
        </c:manualLayout>
      </c:layout>
      <c:scatterChart>
        <c:scatterStyle val="smoothMarker"/>
        <c:varyColors val="0"/>
        <c:ser>
          <c:idx val="1"/>
          <c:order val="1"/>
          <c:tx>
            <c:strRef>
              <c:f>'Aquatics centre'!$G$7</c:f>
              <c:strCache>
                <c:ptCount val="1"/>
                <c:pt idx="0">
                  <c:v>Core Members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ymbol val="square"/>
            <c:size val="2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'Aquatics centre'!$E$9:$E$63</c:f>
              <c:numCache>
                <c:formatCode>0</c:formatCode>
                <c:ptCount val="5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7.25</c:v>
                </c:pt>
                <c:pt idx="9">
                  <c:v>7.833333333333333</c:v>
                </c:pt>
                <c:pt idx="10">
                  <c:v>7.916666666666667</c:v>
                </c:pt>
                <c:pt idx="11">
                  <c:v>7.958333333333333</c:v>
                </c:pt>
                <c:pt idx="12">
                  <c:v>8.0833333333333339</c:v>
                </c:pt>
                <c:pt idx="13">
                  <c:v>8.1666666666666661</c:v>
                </c:pt>
                <c:pt idx="14">
                  <c:v>8.25</c:v>
                </c:pt>
                <c:pt idx="15">
                  <c:v>8.3333333333333339</c:v>
                </c:pt>
                <c:pt idx="16">
                  <c:v>8.4166666666666679</c:v>
                </c:pt>
                <c:pt idx="17">
                  <c:v>8.5000000000000018</c:v>
                </c:pt>
                <c:pt idx="18">
                  <c:v>8.5833333333333357</c:v>
                </c:pt>
                <c:pt idx="19">
                  <c:v>8.6666666666666696</c:v>
                </c:pt>
                <c:pt idx="20">
                  <c:v>8.7500000000000036</c:v>
                </c:pt>
                <c:pt idx="21">
                  <c:v>8.8333333333333375</c:v>
                </c:pt>
                <c:pt idx="22">
                  <c:v>8.9166666666666714</c:v>
                </c:pt>
                <c:pt idx="23">
                  <c:v>9.0000000000000053</c:v>
                </c:pt>
                <c:pt idx="24">
                  <c:v>9.0833333333333393</c:v>
                </c:pt>
                <c:pt idx="25">
                  <c:v>9.1666666666666732</c:v>
                </c:pt>
                <c:pt idx="26">
                  <c:v>9.2500000000000071</c:v>
                </c:pt>
                <c:pt idx="27">
                  <c:v>9.333333333333341</c:v>
                </c:pt>
                <c:pt idx="28">
                  <c:v>9.416666666666675</c:v>
                </c:pt>
                <c:pt idx="29">
                  <c:v>9.5000000000000089</c:v>
                </c:pt>
                <c:pt idx="30">
                  <c:v>9.5833333333333428</c:v>
                </c:pt>
                <c:pt idx="31">
                  <c:v>9.6666666666666767</c:v>
                </c:pt>
                <c:pt idx="32">
                  <c:v>9.7500000000000107</c:v>
                </c:pt>
                <c:pt idx="33">
                  <c:v>9.8333333333333446</c:v>
                </c:pt>
                <c:pt idx="34">
                  <c:v>9.9166666666666785</c:v>
                </c:pt>
                <c:pt idx="35">
                  <c:v>10.000000000000012</c:v>
                </c:pt>
                <c:pt idx="36">
                  <c:v>10.083333333333346</c:v>
                </c:pt>
                <c:pt idx="37">
                  <c:v>10.16666666666668</c:v>
                </c:pt>
                <c:pt idx="38">
                  <c:v>10.250000000000014</c:v>
                </c:pt>
                <c:pt idx="39">
                  <c:v>10.333333333333348</c:v>
                </c:pt>
                <c:pt idx="40">
                  <c:v>10.416666666666682</c:v>
                </c:pt>
                <c:pt idx="41">
                  <c:v>10.500000000000016</c:v>
                </c:pt>
                <c:pt idx="42">
                  <c:v>10.58333333333335</c:v>
                </c:pt>
                <c:pt idx="43">
                  <c:v>10.666666666666684</c:v>
                </c:pt>
                <c:pt idx="44">
                  <c:v>10.750000000000018</c:v>
                </c:pt>
                <c:pt idx="45">
                  <c:v>10.833333333333352</c:v>
                </c:pt>
                <c:pt idx="46">
                  <c:v>10.916666666666686</c:v>
                </c:pt>
                <c:pt idx="47">
                  <c:v>11.00000000000002</c:v>
                </c:pt>
                <c:pt idx="48">
                  <c:v>11.083333333333353</c:v>
                </c:pt>
                <c:pt idx="49">
                  <c:v>11.166666666666687</c:v>
                </c:pt>
                <c:pt idx="50">
                  <c:v>11.250000000000021</c:v>
                </c:pt>
                <c:pt idx="51">
                  <c:v>11.333333333333355</c:v>
                </c:pt>
                <c:pt idx="52">
                  <c:v>11.416666666666689</c:v>
                </c:pt>
                <c:pt idx="53">
                  <c:v>11.500000000000023</c:v>
                </c:pt>
                <c:pt idx="54">
                  <c:v>11.583333333333357</c:v>
                </c:pt>
              </c:numCache>
            </c:numRef>
          </c:xVal>
          <c:yVal>
            <c:numRef>
              <c:f>'Aquatics centre'!$G$9:$G$63</c:f>
              <c:numCache>
                <c:formatCode>General</c:formatCode>
                <c:ptCount val="55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10</c:v>
                </c:pt>
                <c:pt idx="5">
                  <c:v>19</c:v>
                </c:pt>
                <c:pt idx="6">
                  <c:v>29</c:v>
                </c:pt>
                <c:pt idx="7">
                  <c:v>40</c:v>
                </c:pt>
                <c:pt idx="8">
                  <c:v>49</c:v>
                </c:pt>
                <c:pt idx="9">
                  <c:v>49</c:v>
                </c:pt>
                <c:pt idx="10">
                  <c:v>49</c:v>
                </c:pt>
                <c:pt idx="11">
                  <c:v>49</c:v>
                </c:pt>
                <c:pt idx="12">
                  <c:v>49</c:v>
                </c:pt>
                <c:pt idx="13">
                  <c:v>49</c:v>
                </c:pt>
                <c:pt idx="14">
                  <c:v>49</c:v>
                </c:pt>
                <c:pt idx="15">
                  <c:v>49</c:v>
                </c:pt>
                <c:pt idx="16">
                  <c:v>49</c:v>
                </c:pt>
                <c:pt idx="17">
                  <c:v>49</c:v>
                </c:pt>
                <c:pt idx="18">
                  <c:v>49</c:v>
                </c:pt>
                <c:pt idx="19">
                  <c:v>49</c:v>
                </c:pt>
                <c:pt idx="20">
                  <c:v>49</c:v>
                </c:pt>
                <c:pt idx="21">
                  <c:v>49</c:v>
                </c:pt>
                <c:pt idx="22">
                  <c:v>49</c:v>
                </c:pt>
                <c:pt idx="23">
                  <c:v>49</c:v>
                </c:pt>
                <c:pt idx="24">
                  <c:v>50</c:v>
                </c:pt>
                <c:pt idx="25">
                  <c:v>53</c:v>
                </c:pt>
                <c:pt idx="26">
                  <c:v>53</c:v>
                </c:pt>
                <c:pt idx="27">
                  <c:v>53</c:v>
                </c:pt>
                <c:pt idx="28">
                  <c:v>53</c:v>
                </c:pt>
                <c:pt idx="29">
                  <c:v>53</c:v>
                </c:pt>
                <c:pt idx="30">
                  <c:v>53</c:v>
                </c:pt>
                <c:pt idx="31">
                  <c:v>53</c:v>
                </c:pt>
                <c:pt idx="32">
                  <c:v>53</c:v>
                </c:pt>
                <c:pt idx="33">
                  <c:v>53</c:v>
                </c:pt>
                <c:pt idx="34">
                  <c:v>53</c:v>
                </c:pt>
                <c:pt idx="35">
                  <c:v>53</c:v>
                </c:pt>
                <c:pt idx="36">
                  <c:v>53</c:v>
                </c:pt>
                <c:pt idx="37">
                  <c:v>53</c:v>
                </c:pt>
                <c:pt idx="38">
                  <c:v>53</c:v>
                </c:pt>
                <c:pt idx="39">
                  <c:v>53</c:v>
                </c:pt>
                <c:pt idx="40">
                  <c:v>53</c:v>
                </c:pt>
                <c:pt idx="41">
                  <c:v>53</c:v>
                </c:pt>
                <c:pt idx="42">
                  <c:v>53</c:v>
                </c:pt>
                <c:pt idx="43">
                  <c:v>53</c:v>
                </c:pt>
                <c:pt idx="44">
                  <c:v>53</c:v>
                </c:pt>
                <c:pt idx="45">
                  <c:v>53</c:v>
                </c:pt>
                <c:pt idx="46">
                  <c:v>53</c:v>
                </c:pt>
                <c:pt idx="47">
                  <c:v>53</c:v>
                </c:pt>
                <c:pt idx="48">
                  <c:v>53</c:v>
                </c:pt>
                <c:pt idx="49">
                  <c:v>53</c:v>
                </c:pt>
                <c:pt idx="50">
                  <c:v>53</c:v>
                </c:pt>
                <c:pt idx="51">
                  <c:v>53</c:v>
                </c:pt>
                <c:pt idx="52">
                  <c:v>53</c:v>
                </c:pt>
                <c:pt idx="53">
                  <c:v>53</c:v>
                </c:pt>
                <c:pt idx="54">
                  <c:v>53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'Aquatics centre'!$H$7:$H$8</c:f>
              <c:strCache>
                <c:ptCount val="1"/>
                <c:pt idx="0">
                  <c:v>Project Suppliers</c:v>
                </c:pt>
              </c:strCache>
            </c:strRef>
          </c:tx>
          <c:spPr>
            <a:ln w="25400">
              <a:solidFill>
                <a:schemeClr val="accent2"/>
              </a:solidFill>
            </a:ln>
          </c:spPr>
          <c:marker>
            <c:symbol val="circle"/>
            <c:size val="3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xVal>
            <c:numRef>
              <c:f>'Aquatics centre'!$E$9:$E$63</c:f>
              <c:numCache>
                <c:formatCode>0</c:formatCode>
                <c:ptCount val="5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7.25</c:v>
                </c:pt>
                <c:pt idx="9">
                  <c:v>7.833333333333333</c:v>
                </c:pt>
                <c:pt idx="10">
                  <c:v>7.916666666666667</c:v>
                </c:pt>
                <c:pt idx="11">
                  <c:v>7.958333333333333</c:v>
                </c:pt>
                <c:pt idx="12">
                  <c:v>8.0833333333333339</c:v>
                </c:pt>
                <c:pt idx="13">
                  <c:v>8.1666666666666661</c:v>
                </c:pt>
                <c:pt idx="14">
                  <c:v>8.25</c:v>
                </c:pt>
                <c:pt idx="15">
                  <c:v>8.3333333333333339</c:v>
                </c:pt>
                <c:pt idx="16">
                  <c:v>8.4166666666666679</c:v>
                </c:pt>
                <c:pt idx="17">
                  <c:v>8.5000000000000018</c:v>
                </c:pt>
                <c:pt idx="18">
                  <c:v>8.5833333333333357</c:v>
                </c:pt>
                <c:pt idx="19">
                  <c:v>8.6666666666666696</c:v>
                </c:pt>
                <c:pt idx="20">
                  <c:v>8.7500000000000036</c:v>
                </c:pt>
                <c:pt idx="21">
                  <c:v>8.8333333333333375</c:v>
                </c:pt>
                <c:pt idx="22">
                  <c:v>8.9166666666666714</c:v>
                </c:pt>
                <c:pt idx="23">
                  <c:v>9.0000000000000053</c:v>
                </c:pt>
                <c:pt idx="24">
                  <c:v>9.0833333333333393</c:v>
                </c:pt>
                <c:pt idx="25">
                  <c:v>9.1666666666666732</c:v>
                </c:pt>
                <c:pt idx="26">
                  <c:v>9.2500000000000071</c:v>
                </c:pt>
                <c:pt idx="27">
                  <c:v>9.333333333333341</c:v>
                </c:pt>
                <c:pt idx="28">
                  <c:v>9.416666666666675</c:v>
                </c:pt>
                <c:pt idx="29">
                  <c:v>9.5000000000000089</c:v>
                </c:pt>
                <c:pt idx="30">
                  <c:v>9.5833333333333428</c:v>
                </c:pt>
                <c:pt idx="31">
                  <c:v>9.6666666666666767</c:v>
                </c:pt>
                <c:pt idx="32">
                  <c:v>9.7500000000000107</c:v>
                </c:pt>
                <c:pt idx="33">
                  <c:v>9.8333333333333446</c:v>
                </c:pt>
                <c:pt idx="34">
                  <c:v>9.9166666666666785</c:v>
                </c:pt>
                <c:pt idx="35">
                  <c:v>10.000000000000012</c:v>
                </c:pt>
                <c:pt idx="36">
                  <c:v>10.083333333333346</c:v>
                </c:pt>
                <c:pt idx="37">
                  <c:v>10.16666666666668</c:v>
                </c:pt>
                <c:pt idx="38">
                  <c:v>10.250000000000014</c:v>
                </c:pt>
                <c:pt idx="39">
                  <c:v>10.333333333333348</c:v>
                </c:pt>
                <c:pt idx="40">
                  <c:v>10.416666666666682</c:v>
                </c:pt>
                <c:pt idx="41">
                  <c:v>10.500000000000016</c:v>
                </c:pt>
                <c:pt idx="42">
                  <c:v>10.58333333333335</c:v>
                </c:pt>
                <c:pt idx="43">
                  <c:v>10.666666666666684</c:v>
                </c:pt>
                <c:pt idx="44">
                  <c:v>10.750000000000018</c:v>
                </c:pt>
                <c:pt idx="45">
                  <c:v>10.833333333333352</c:v>
                </c:pt>
                <c:pt idx="46">
                  <c:v>10.916666666666686</c:v>
                </c:pt>
                <c:pt idx="47">
                  <c:v>11.00000000000002</c:v>
                </c:pt>
                <c:pt idx="48">
                  <c:v>11.083333333333353</c:v>
                </c:pt>
                <c:pt idx="49">
                  <c:v>11.166666666666687</c:v>
                </c:pt>
                <c:pt idx="50">
                  <c:v>11.250000000000021</c:v>
                </c:pt>
                <c:pt idx="51">
                  <c:v>11.333333333333355</c:v>
                </c:pt>
                <c:pt idx="52">
                  <c:v>11.416666666666689</c:v>
                </c:pt>
                <c:pt idx="53">
                  <c:v>11.500000000000023</c:v>
                </c:pt>
                <c:pt idx="54">
                  <c:v>11.583333333333357</c:v>
                </c:pt>
              </c:numCache>
            </c:numRef>
          </c:xVal>
          <c:yVal>
            <c:numRef>
              <c:f>'Aquatics centre'!$H$9:$H$63</c:f>
              <c:numCache>
                <c:formatCode>0</c:formatCode>
                <c:ptCount val="5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3</c:v>
                </c:pt>
                <c:pt idx="5">
                  <c:v>14</c:v>
                </c:pt>
                <c:pt idx="6">
                  <c:v>20</c:v>
                </c:pt>
                <c:pt idx="7">
                  <c:v>21</c:v>
                </c:pt>
                <c:pt idx="8">
                  <c:v>21</c:v>
                </c:pt>
                <c:pt idx="9">
                  <c:v>21</c:v>
                </c:pt>
                <c:pt idx="10">
                  <c:v>21</c:v>
                </c:pt>
                <c:pt idx="11">
                  <c:v>21</c:v>
                </c:pt>
                <c:pt idx="12">
                  <c:v>21</c:v>
                </c:pt>
                <c:pt idx="13">
                  <c:v>21</c:v>
                </c:pt>
                <c:pt idx="14">
                  <c:v>22</c:v>
                </c:pt>
                <c:pt idx="15">
                  <c:v>25</c:v>
                </c:pt>
                <c:pt idx="16">
                  <c:v>28</c:v>
                </c:pt>
                <c:pt idx="17">
                  <c:v>31</c:v>
                </c:pt>
                <c:pt idx="18">
                  <c:v>33</c:v>
                </c:pt>
                <c:pt idx="19">
                  <c:v>33</c:v>
                </c:pt>
                <c:pt idx="20">
                  <c:v>36</c:v>
                </c:pt>
                <c:pt idx="21">
                  <c:v>38</c:v>
                </c:pt>
                <c:pt idx="22">
                  <c:v>39</c:v>
                </c:pt>
                <c:pt idx="23">
                  <c:v>39</c:v>
                </c:pt>
                <c:pt idx="24">
                  <c:v>40</c:v>
                </c:pt>
                <c:pt idx="25">
                  <c:v>41</c:v>
                </c:pt>
                <c:pt idx="26">
                  <c:v>43</c:v>
                </c:pt>
                <c:pt idx="27">
                  <c:v>44</c:v>
                </c:pt>
                <c:pt idx="28">
                  <c:v>45</c:v>
                </c:pt>
                <c:pt idx="29">
                  <c:v>48</c:v>
                </c:pt>
                <c:pt idx="30">
                  <c:v>48</c:v>
                </c:pt>
                <c:pt idx="31">
                  <c:v>51</c:v>
                </c:pt>
                <c:pt idx="32">
                  <c:v>62</c:v>
                </c:pt>
                <c:pt idx="33">
                  <c:v>72</c:v>
                </c:pt>
                <c:pt idx="34">
                  <c:v>82</c:v>
                </c:pt>
                <c:pt idx="35">
                  <c:v>92</c:v>
                </c:pt>
                <c:pt idx="36">
                  <c:v>97</c:v>
                </c:pt>
                <c:pt idx="37">
                  <c:v>102</c:v>
                </c:pt>
                <c:pt idx="38">
                  <c:v>107</c:v>
                </c:pt>
                <c:pt idx="39">
                  <c:v>112</c:v>
                </c:pt>
                <c:pt idx="40">
                  <c:v>117</c:v>
                </c:pt>
                <c:pt idx="41">
                  <c:v>122</c:v>
                </c:pt>
                <c:pt idx="42">
                  <c:v>127</c:v>
                </c:pt>
                <c:pt idx="43">
                  <c:v>132</c:v>
                </c:pt>
                <c:pt idx="44">
                  <c:v>137</c:v>
                </c:pt>
                <c:pt idx="45">
                  <c:v>142</c:v>
                </c:pt>
                <c:pt idx="46">
                  <c:v>147</c:v>
                </c:pt>
                <c:pt idx="47">
                  <c:v>157</c:v>
                </c:pt>
                <c:pt idx="48">
                  <c:v>157</c:v>
                </c:pt>
                <c:pt idx="49">
                  <c:v>157</c:v>
                </c:pt>
                <c:pt idx="50">
                  <c:v>157</c:v>
                </c:pt>
                <c:pt idx="51">
                  <c:v>157</c:v>
                </c:pt>
                <c:pt idx="52">
                  <c:v>157</c:v>
                </c:pt>
                <c:pt idx="53">
                  <c:v>157</c:v>
                </c:pt>
                <c:pt idx="54">
                  <c:v>157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706496"/>
        <c:axId val="51725824"/>
      </c:scatterChart>
      <c:scatterChart>
        <c:scatterStyle val="smoothMarker"/>
        <c:varyColors val="0"/>
        <c:ser>
          <c:idx val="0"/>
          <c:order val="0"/>
          <c:tx>
            <c:strRef>
              <c:f>'Aquatics centre'!$F$7</c:f>
              <c:strCache>
                <c:ptCount val="1"/>
                <c:pt idx="0">
                  <c:v>Estimated Final Cost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diamond"/>
            <c:size val="3"/>
            <c:spPr>
              <a:solidFill>
                <a:srgbClr val="00B0F0"/>
              </a:solidFill>
            </c:spPr>
          </c:marker>
          <c:xVal>
            <c:numRef>
              <c:f>'Aquatics centre'!$E$9:$E$63</c:f>
              <c:numCache>
                <c:formatCode>0</c:formatCode>
                <c:ptCount val="5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7.25</c:v>
                </c:pt>
                <c:pt idx="9">
                  <c:v>7.833333333333333</c:v>
                </c:pt>
                <c:pt idx="10">
                  <c:v>7.916666666666667</c:v>
                </c:pt>
                <c:pt idx="11">
                  <c:v>7.958333333333333</c:v>
                </c:pt>
                <c:pt idx="12">
                  <c:v>8.0833333333333339</c:v>
                </c:pt>
                <c:pt idx="13">
                  <c:v>8.1666666666666661</c:v>
                </c:pt>
                <c:pt idx="14">
                  <c:v>8.25</c:v>
                </c:pt>
                <c:pt idx="15">
                  <c:v>8.3333333333333339</c:v>
                </c:pt>
                <c:pt idx="16">
                  <c:v>8.4166666666666679</c:v>
                </c:pt>
                <c:pt idx="17">
                  <c:v>8.5000000000000018</c:v>
                </c:pt>
                <c:pt idx="18">
                  <c:v>8.5833333333333357</c:v>
                </c:pt>
                <c:pt idx="19">
                  <c:v>8.6666666666666696</c:v>
                </c:pt>
                <c:pt idx="20">
                  <c:v>8.7500000000000036</c:v>
                </c:pt>
                <c:pt idx="21">
                  <c:v>8.8333333333333375</c:v>
                </c:pt>
                <c:pt idx="22">
                  <c:v>8.9166666666666714</c:v>
                </c:pt>
                <c:pt idx="23">
                  <c:v>9.0000000000000053</c:v>
                </c:pt>
                <c:pt idx="24">
                  <c:v>9.0833333333333393</c:v>
                </c:pt>
                <c:pt idx="25">
                  <c:v>9.1666666666666732</c:v>
                </c:pt>
                <c:pt idx="26">
                  <c:v>9.2500000000000071</c:v>
                </c:pt>
                <c:pt idx="27">
                  <c:v>9.333333333333341</c:v>
                </c:pt>
                <c:pt idx="28">
                  <c:v>9.416666666666675</c:v>
                </c:pt>
                <c:pt idx="29">
                  <c:v>9.5000000000000089</c:v>
                </c:pt>
                <c:pt idx="30">
                  <c:v>9.5833333333333428</c:v>
                </c:pt>
                <c:pt idx="31">
                  <c:v>9.6666666666666767</c:v>
                </c:pt>
                <c:pt idx="32">
                  <c:v>9.7500000000000107</c:v>
                </c:pt>
                <c:pt idx="33">
                  <c:v>9.8333333333333446</c:v>
                </c:pt>
                <c:pt idx="34">
                  <c:v>9.9166666666666785</c:v>
                </c:pt>
                <c:pt idx="35">
                  <c:v>10.000000000000012</c:v>
                </c:pt>
                <c:pt idx="36">
                  <c:v>10.083333333333346</c:v>
                </c:pt>
                <c:pt idx="37">
                  <c:v>10.16666666666668</c:v>
                </c:pt>
                <c:pt idx="38">
                  <c:v>10.250000000000014</c:v>
                </c:pt>
                <c:pt idx="39">
                  <c:v>10.333333333333348</c:v>
                </c:pt>
                <c:pt idx="40">
                  <c:v>10.416666666666682</c:v>
                </c:pt>
                <c:pt idx="41">
                  <c:v>10.500000000000016</c:v>
                </c:pt>
                <c:pt idx="42">
                  <c:v>10.58333333333335</c:v>
                </c:pt>
                <c:pt idx="43">
                  <c:v>10.666666666666684</c:v>
                </c:pt>
                <c:pt idx="44">
                  <c:v>10.750000000000018</c:v>
                </c:pt>
                <c:pt idx="45">
                  <c:v>10.833333333333352</c:v>
                </c:pt>
                <c:pt idx="46">
                  <c:v>10.916666666666686</c:v>
                </c:pt>
                <c:pt idx="47">
                  <c:v>11.00000000000002</c:v>
                </c:pt>
                <c:pt idx="48">
                  <c:v>11.083333333333353</c:v>
                </c:pt>
                <c:pt idx="49">
                  <c:v>11.166666666666687</c:v>
                </c:pt>
                <c:pt idx="50">
                  <c:v>11.250000000000021</c:v>
                </c:pt>
                <c:pt idx="51">
                  <c:v>11.333333333333355</c:v>
                </c:pt>
                <c:pt idx="52">
                  <c:v>11.416666666666689</c:v>
                </c:pt>
                <c:pt idx="53">
                  <c:v>11.500000000000023</c:v>
                </c:pt>
                <c:pt idx="54">
                  <c:v>11.583333333333357</c:v>
                </c:pt>
              </c:numCache>
            </c:numRef>
          </c:xVal>
          <c:yVal>
            <c:numRef>
              <c:f>'Aquatics centre'!$F$9:$F$63</c:f>
              <c:numCache>
                <c:formatCode>0.0</c:formatCode>
                <c:ptCount val="55"/>
                <c:pt idx="0">
                  <c:v>74.326286719095563</c:v>
                </c:pt>
                <c:pt idx="1">
                  <c:v>74.326286719095563</c:v>
                </c:pt>
                <c:pt idx="2">
                  <c:v>74.326286719095563</c:v>
                </c:pt>
                <c:pt idx="3">
                  <c:v>69.354375000000005</c:v>
                </c:pt>
                <c:pt idx="4">
                  <c:v>69.354375000000005</c:v>
                </c:pt>
                <c:pt idx="5">
                  <c:v>127.91090660310735</c:v>
                </c:pt>
                <c:pt idx="6">
                  <c:v>127.91090660310735</c:v>
                </c:pt>
                <c:pt idx="7">
                  <c:v>176.25</c:v>
                </c:pt>
                <c:pt idx="8">
                  <c:v>176.25</c:v>
                </c:pt>
                <c:pt idx="9">
                  <c:v>213.85</c:v>
                </c:pt>
                <c:pt idx="10">
                  <c:v>213.85</c:v>
                </c:pt>
                <c:pt idx="11">
                  <c:v>216.55250000000001</c:v>
                </c:pt>
                <c:pt idx="12">
                  <c:v>180.87950000000001</c:v>
                </c:pt>
                <c:pt idx="13">
                  <c:v>217.35032500000003</c:v>
                </c:pt>
                <c:pt idx="14">
                  <c:v>231.94852499999999</c:v>
                </c:pt>
                <c:pt idx="15">
                  <c:v>235.64272500000001</c:v>
                </c:pt>
                <c:pt idx="16">
                  <c:v>256.53187500000001</c:v>
                </c:pt>
                <c:pt idx="17">
                  <c:v>235.84247500000004</c:v>
                </c:pt>
                <c:pt idx="18">
                  <c:v>235.71440000000001</c:v>
                </c:pt>
                <c:pt idx="19">
                  <c:v>251.700275</c:v>
                </c:pt>
                <c:pt idx="20">
                  <c:v>251.700275</c:v>
                </c:pt>
                <c:pt idx="21">
                  <c:v>258.79140000000001</c:v>
                </c:pt>
                <c:pt idx="22">
                  <c:v>259.340125</c:v>
                </c:pt>
                <c:pt idx="23">
                  <c:v>259.64679999999998</c:v>
                </c:pt>
                <c:pt idx="24">
                  <c:v>259.657375</c:v>
                </c:pt>
                <c:pt idx="25">
                  <c:v>261.41635000000002</c:v>
                </c:pt>
                <c:pt idx="26">
                  <c:v>261.60904999999997</c:v>
                </c:pt>
                <c:pt idx="27">
                  <c:v>263.29987500000004</c:v>
                </c:pt>
                <c:pt idx="28">
                  <c:v>253.84347500000001</c:v>
                </c:pt>
                <c:pt idx="29">
                  <c:v>247.88505000000001</c:v>
                </c:pt>
                <c:pt idx="30">
                  <c:v>247.88505000000001</c:v>
                </c:pt>
                <c:pt idx="31">
                  <c:v>247.88505000000001</c:v>
                </c:pt>
                <c:pt idx="32">
                  <c:v>249.86962500000001</c:v>
                </c:pt>
                <c:pt idx="33">
                  <c:v>249.86962500000001</c:v>
                </c:pt>
                <c:pt idx="34">
                  <c:v>249.86962500000001</c:v>
                </c:pt>
                <c:pt idx="35">
                  <c:v>249.84377500000002</c:v>
                </c:pt>
                <c:pt idx="36">
                  <c:v>249.84377500000002</c:v>
                </c:pt>
                <c:pt idx="37">
                  <c:v>249.84377500000002</c:v>
                </c:pt>
                <c:pt idx="38">
                  <c:v>249.84377500000002</c:v>
                </c:pt>
                <c:pt idx="39">
                  <c:v>258.47062499999998</c:v>
                </c:pt>
                <c:pt idx="40">
                  <c:v>262.04145</c:v>
                </c:pt>
                <c:pt idx="41">
                  <c:v>262.04145</c:v>
                </c:pt>
                <c:pt idx="42">
                  <c:v>262.41275000000002</c:v>
                </c:pt>
                <c:pt idx="43">
                  <c:v>262.41275000000002</c:v>
                </c:pt>
                <c:pt idx="44">
                  <c:v>262.41275000000002</c:v>
                </c:pt>
                <c:pt idx="45">
                  <c:v>262.41275000000002</c:v>
                </c:pt>
                <c:pt idx="46">
                  <c:v>267.52870000000001</c:v>
                </c:pt>
                <c:pt idx="47">
                  <c:v>267.52870000000001</c:v>
                </c:pt>
                <c:pt idx="48">
                  <c:v>267.64620000000002</c:v>
                </c:pt>
                <c:pt idx="49">
                  <c:v>267.64620000000002</c:v>
                </c:pt>
                <c:pt idx="50">
                  <c:v>272.34620000000001</c:v>
                </c:pt>
                <c:pt idx="51">
                  <c:v>272.34620000000001</c:v>
                </c:pt>
                <c:pt idx="52">
                  <c:v>271.463775</c:v>
                </c:pt>
                <c:pt idx="53">
                  <c:v>271.463775</c:v>
                </c:pt>
                <c:pt idx="54">
                  <c:v>271.463775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747072"/>
        <c:axId val="51727360"/>
      </c:scatterChart>
      <c:valAx>
        <c:axId val="51706496"/>
        <c:scaling>
          <c:orientation val="minMax"/>
          <c:max val="12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51725824"/>
        <c:crosses val="autoZero"/>
        <c:crossBetween val="midCat"/>
        <c:majorUnit val="1"/>
      </c:valAx>
      <c:valAx>
        <c:axId val="51725824"/>
        <c:scaling>
          <c:logBase val="2"/>
          <c:orientation val="minMax"/>
          <c:max val="160"/>
          <c:min val="1"/>
        </c:scaling>
        <c:delete val="0"/>
        <c:axPos val="l"/>
        <c:majorGridlines>
          <c:spPr>
            <a:ln w="12700"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1706496"/>
        <c:crosses val="autoZero"/>
        <c:crossBetween val="midCat"/>
      </c:valAx>
      <c:valAx>
        <c:axId val="51727360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1747072"/>
        <c:crosses val="max"/>
        <c:crossBetween val="midCat"/>
      </c:valAx>
      <c:valAx>
        <c:axId val="51747072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517273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4029911033848042"/>
          <c:y val="0.91656474082178929"/>
          <c:w val="0.72273602163365946"/>
          <c:h val="6.7614739844864311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0.876</cdr:x>
      <cdr:y>0.40583</cdr:y>
    </cdr:from>
    <cdr:to>
      <cdr:x>0.95867</cdr:x>
      <cdr:y>0.56726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90100" y="2298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0.87152</cdr:x>
      <cdr:y>0.88798</cdr:y>
    </cdr:from>
    <cdr:to>
      <cdr:x>0.95419</cdr:x>
      <cdr:y>0.93417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767329" y="5077152"/>
          <a:ext cx="926498" cy="2640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200" b="1"/>
            <a:t>Time (years)</a:t>
          </a:r>
        </a:p>
      </cdr:txBody>
    </cdr:sp>
  </cdr:relSizeAnchor>
  <cdr:relSizeAnchor xmlns:cdr="http://schemas.openxmlformats.org/drawingml/2006/chartDrawing">
    <cdr:from>
      <cdr:x>0.876</cdr:x>
      <cdr:y>0.40583</cdr:y>
    </cdr:from>
    <cdr:to>
      <cdr:x>0.95867</cdr:x>
      <cdr:y>0.56726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9690100" y="2298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0.45656</cdr:x>
      <cdr:y>0.08218</cdr:y>
    </cdr:from>
    <cdr:to>
      <cdr:x>0.46223</cdr:x>
      <cdr:y>0.83517</cdr:y>
    </cdr:to>
    <cdr:cxnSp macro="">
      <cdr:nvCxnSpPr>
        <cdr:cNvPr id="11" name="Straight Connector 4"/>
        <cdr:cNvCxnSpPr/>
      </cdr:nvCxnSpPr>
      <cdr:spPr>
        <a:xfrm xmlns:a="http://schemas.openxmlformats.org/drawingml/2006/main" flipH="1">
          <a:off x="5116776" y="469877"/>
          <a:ext cx="63525" cy="430532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0.25259</cdr:x>
      <cdr:y>0.07996</cdr:y>
    </cdr:from>
    <cdr:to>
      <cdr:x>0.25938</cdr:x>
      <cdr:y>0.83517</cdr:y>
    </cdr:to>
    <cdr:cxnSp macro="">
      <cdr:nvCxnSpPr>
        <cdr:cNvPr id="12" name="Straight Connector 7"/>
        <cdr:cNvCxnSpPr/>
      </cdr:nvCxnSpPr>
      <cdr:spPr>
        <a:xfrm xmlns:a="http://schemas.openxmlformats.org/drawingml/2006/main" flipH="1">
          <a:off x="2830776" y="457183"/>
          <a:ext cx="76146" cy="431801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0.74597</cdr:x>
      <cdr:y>0.07774</cdr:y>
    </cdr:from>
    <cdr:to>
      <cdr:x>0.95301</cdr:x>
      <cdr:y>0.83073</cdr:y>
    </cdr:to>
    <cdr:sp macro="" textlink="">
      <cdr:nvSpPr>
        <cdr:cNvPr id="13" name="Rectangle 6"/>
        <cdr:cNvSpPr/>
      </cdr:nvSpPr>
      <cdr:spPr>
        <a:xfrm xmlns:a="http://schemas.openxmlformats.org/drawingml/2006/main">
          <a:off x="8360230" y="444490"/>
          <a:ext cx="2320337" cy="430531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>
            <a:lumMod val="50000"/>
            <a:lumOff val="50000"/>
            <a:alpha val="2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0.00997</cdr:x>
      <cdr:y>0.00658</cdr:y>
    </cdr:from>
    <cdr:to>
      <cdr:x>0.17615</cdr:x>
      <cdr:y>0.08003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111785" y="37622"/>
          <a:ext cx="1862411" cy="419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b="1" baseline="0" dirty="0"/>
            <a:t>Cost </a:t>
          </a:r>
          <a:r>
            <a:rPr lang="en-GB" sz="1400" b="1" baseline="0" dirty="0"/>
            <a:t> </a:t>
          </a:r>
          <a:r>
            <a:rPr lang="en-GB" sz="1600" b="1" baseline="0" dirty="0"/>
            <a:t>Forecast</a:t>
          </a:r>
          <a:r>
            <a:rPr lang="en-GB" sz="1400" b="1" baseline="0" dirty="0"/>
            <a:t> </a:t>
          </a:r>
          <a:endParaRPr lang="en-GB" sz="1400" b="1" dirty="0"/>
        </a:p>
      </cdr:txBody>
    </cdr:sp>
  </cdr:relSizeAnchor>
  <cdr:relSizeAnchor xmlns:cdr="http://schemas.openxmlformats.org/drawingml/2006/chartDrawing">
    <cdr:from>
      <cdr:x>0.12315</cdr:x>
      <cdr:y>0.88507</cdr:y>
    </cdr:from>
    <cdr:to>
      <cdr:x>0.20582</cdr:x>
      <cdr:y>0.93127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1380166" y="5060500"/>
          <a:ext cx="926498" cy="264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b="1"/>
            <a:t>IDEATION</a:t>
          </a:r>
        </a:p>
      </cdr:txBody>
    </cdr:sp>
  </cdr:relSizeAnchor>
  <cdr:relSizeAnchor xmlns:cdr="http://schemas.openxmlformats.org/drawingml/2006/chartDrawing">
    <cdr:from>
      <cdr:x>0.27597</cdr:x>
      <cdr:y>0.88881</cdr:y>
    </cdr:from>
    <cdr:to>
      <cdr:x>0.41319</cdr:x>
      <cdr:y>0.92589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2523456" y="4680520"/>
          <a:ext cx="1254740" cy="1952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b="1" dirty="0"/>
            <a:t>GESTATION/PLANNING</a:t>
          </a:r>
        </a:p>
      </cdr:txBody>
    </cdr:sp>
  </cdr:relSizeAnchor>
  <cdr:relSizeAnchor xmlns:cdr="http://schemas.openxmlformats.org/drawingml/2006/chartDrawing">
    <cdr:from>
      <cdr:x>0.6079</cdr:x>
      <cdr:y>0.88946</cdr:y>
    </cdr:from>
    <cdr:to>
      <cdr:x>0.72581</cdr:x>
      <cdr:y>0.92907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6812853" y="5085600"/>
          <a:ext cx="1321440" cy="2264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b="1"/>
            <a:t>PROJECT DELIVERY</a:t>
          </a:r>
        </a:p>
      </cdr:txBody>
    </cdr:sp>
  </cdr:relSizeAnchor>
  <cdr:relSizeAnchor xmlns:cdr="http://schemas.openxmlformats.org/drawingml/2006/chartDrawing">
    <cdr:from>
      <cdr:x>0.79154</cdr:x>
      <cdr:y>0.78388</cdr:y>
    </cdr:from>
    <cdr:to>
      <cdr:x>0.90945</cdr:x>
      <cdr:y>0.82349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8870933" y="4481941"/>
          <a:ext cx="1321440" cy="2264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b="1" i="1"/>
            <a:t>Projected</a:t>
          </a:r>
        </a:p>
      </cdr:txBody>
    </cdr:sp>
  </cdr:relSizeAnchor>
  <cdr:relSizeAnchor xmlns:cdr="http://schemas.openxmlformats.org/drawingml/2006/chartDrawing">
    <cdr:from>
      <cdr:x>0.79571</cdr:x>
      <cdr:y>0</cdr:y>
    </cdr:from>
    <cdr:to>
      <cdr:x>0.96189</cdr:x>
      <cdr:y>0.07345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7275984" y="-1196752"/>
          <a:ext cx="1519550" cy="3867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b="1" dirty="0"/>
            <a:t>Timescale</a:t>
          </a:r>
          <a:r>
            <a:rPr lang="en-GB" sz="1600" b="1" baseline="0" dirty="0"/>
            <a:t> Slippage</a:t>
          </a:r>
          <a:endParaRPr lang="en-GB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0.876</cdr:x>
      <cdr:y>0.40583</cdr:y>
    </cdr:from>
    <cdr:to>
      <cdr:x>0.95867</cdr:x>
      <cdr:y>0.56726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90100" y="2298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0.86555</cdr:x>
      <cdr:y>0.94451</cdr:y>
    </cdr:from>
    <cdr:to>
      <cdr:x>0.94822</cdr:x>
      <cdr:y>0.9907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416824" y="4902209"/>
          <a:ext cx="708395" cy="239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600" b="1" dirty="0"/>
            <a:t>Time (years)</a:t>
          </a:r>
        </a:p>
      </cdr:txBody>
    </cdr:sp>
  </cdr:relSizeAnchor>
  <cdr:relSizeAnchor xmlns:cdr="http://schemas.openxmlformats.org/drawingml/2006/chartDrawing">
    <cdr:from>
      <cdr:x>0.876</cdr:x>
      <cdr:y>0.40583</cdr:y>
    </cdr:from>
    <cdr:to>
      <cdr:x>0.95867</cdr:x>
      <cdr:y>0.56726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9690100" y="2298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0.45612</cdr:x>
      <cdr:y>0.05562</cdr:y>
    </cdr:from>
    <cdr:to>
      <cdr:x>0.45613</cdr:x>
      <cdr:y>0.83965</cdr:y>
    </cdr:to>
    <cdr:cxnSp macro="">
      <cdr:nvCxnSpPr>
        <cdr:cNvPr id="11" name="Straight Connector 4"/>
        <cdr:cNvCxnSpPr/>
      </cdr:nvCxnSpPr>
      <cdr:spPr>
        <a:xfrm xmlns:a="http://schemas.openxmlformats.org/drawingml/2006/main">
          <a:off x="3908513" y="286806"/>
          <a:ext cx="1" cy="404283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0.25021</cdr:x>
      <cdr:y>0.05562</cdr:y>
    </cdr:from>
    <cdr:to>
      <cdr:x>0.25747</cdr:x>
      <cdr:y>0.82733</cdr:y>
    </cdr:to>
    <cdr:cxnSp macro="">
      <cdr:nvCxnSpPr>
        <cdr:cNvPr id="12" name="Straight Connector 7"/>
        <cdr:cNvCxnSpPr/>
      </cdr:nvCxnSpPr>
      <cdr:spPr>
        <a:xfrm xmlns:a="http://schemas.openxmlformats.org/drawingml/2006/main" flipH="1">
          <a:off x="2144080" y="286806"/>
          <a:ext cx="62210" cy="397930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</cdr:y>
    </cdr:from>
    <cdr:to>
      <cdr:x>0.21008</cdr:x>
      <cdr:y>0.07046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-267680" y="-616249"/>
          <a:ext cx="1800165" cy="363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b="1" dirty="0" smtClean="0"/>
            <a:t>Budget/Cost Forecast</a:t>
          </a:r>
          <a:r>
            <a:rPr lang="en-GB" sz="1800" b="1" baseline="0" dirty="0" smtClean="0"/>
            <a:t> </a:t>
          </a:r>
          <a:endParaRPr lang="en-GB" sz="18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0.876</cdr:x>
      <cdr:y>0.40583</cdr:y>
    </cdr:from>
    <cdr:to>
      <cdr:x>0.95867</cdr:x>
      <cdr:y>0.56726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90100" y="2298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0.00836</cdr:x>
      <cdr:y>0.03356</cdr:y>
    </cdr:from>
    <cdr:to>
      <cdr:x>0.09103</cdr:x>
      <cdr:y>0.09109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6430" y="177800"/>
          <a:ext cx="854464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800" b="1" i="0" dirty="0"/>
            <a:t>Project Participants</a:t>
          </a:r>
        </a:p>
      </cdr:txBody>
    </cdr:sp>
  </cdr:relSizeAnchor>
  <cdr:relSizeAnchor xmlns:cdr="http://schemas.openxmlformats.org/drawingml/2006/chartDrawing">
    <cdr:from>
      <cdr:x>0.22723</cdr:x>
      <cdr:y>0.12573</cdr:y>
    </cdr:from>
    <cdr:to>
      <cdr:x>0.23348</cdr:x>
      <cdr:y>0.78441</cdr:y>
    </cdr:to>
    <cdr:cxnSp macro="">
      <cdr:nvCxnSpPr>
        <cdr:cNvPr id="8" name="Straight Connector 7"/>
        <cdr:cNvCxnSpPr/>
      </cdr:nvCxnSpPr>
      <cdr:spPr>
        <a:xfrm xmlns:a="http://schemas.openxmlformats.org/drawingml/2006/main" flipH="1">
          <a:off x="1947113" y="739278"/>
          <a:ext cx="53556" cy="387284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0.876</cdr:x>
      <cdr:y>0.40583</cdr:y>
    </cdr:from>
    <cdr:to>
      <cdr:x>0.95867</cdr:x>
      <cdr:y>0.56726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9690100" y="2298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0.85273</cdr:x>
      <cdr:y>0.87377</cdr:y>
    </cdr:from>
    <cdr:to>
      <cdr:x>0.9354</cdr:x>
      <cdr:y>0.91413</cdr:y>
    </cdr:to>
    <cdr:sp macro="" textlink="">
      <cdr:nvSpPr>
        <cdr:cNvPr id="10" name="TextBox 2"/>
        <cdr:cNvSpPr txBox="1"/>
      </cdr:nvSpPr>
      <cdr:spPr>
        <a:xfrm xmlns:a="http://schemas.openxmlformats.org/drawingml/2006/main">
          <a:off x="8836963" y="5060201"/>
          <a:ext cx="856726" cy="2337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b="1"/>
            <a:t>Time (years)</a:t>
          </a:r>
        </a:p>
      </cdr:txBody>
    </cdr:sp>
  </cdr:relSizeAnchor>
  <cdr:relSizeAnchor xmlns:cdr="http://schemas.openxmlformats.org/drawingml/2006/chartDrawing">
    <cdr:from>
      <cdr:x>0.47093</cdr:x>
      <cdr:y>0.12573</cdr:y>
    </cdr:from>
    <cdr:to>
      <cdr:x>0.47425</cdr:x>
      <cdr:y>0.78058</cdr:y>
    </cdr:to>
    <cdr:cxnSp macro="">
      <cdr:nvCxnSpPr>
        <cdr:cNvPr id="11" name="Straight Connector 4"/>
        <cdr:cNvCxnSpPr/>
      </cdr:nvCxnSpPr>
      <cdr:spPr>
        <a:xfrm xmlns:a="http://schemas.openxmlformats.org/drawingml/2006/main" flipH="1">
          <a:off x="4035345" y="739278"/>
          <a:ext cx="28449" cy="385032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0.74824</cdr:x>
      <cdr:y>0.04001</cdr:y>
    </cdr:from>
    <cdr:to>
      <cdr:x>0.99728</cdr:x>
      <cdr:y>0.11773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6411609" y="235222"/>
          <a:ext cx="2134065" cy="4569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b="1" i="0" dirty="0" smtClean="0"/>
            <a:t>Budget/Cost Forecast</a:t>
          </a:r>
          <a:endParaRPr lang="en-GB" sz="1400" b="1" i="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0.876</cdr:x>
      <cdr:y>0.40583</cdr:y>
    </cdr:from>
    <cdr:to>
      <cdr:x>0.95867</cdr:x>
      <cdr:y>0.56726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90100" y="2298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0.00081</cdr:x>
      <cdr:y>0.01994</cdr:y>
    </cdr:from>
    <cdr:to>
      <cdr:x>0.28198</cdr:x>
      <cdr:y>0.09109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033" y="111369"/>
          <a:ext cx="2450795" cy="397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600" b="1" i="0" dirty="0"/>
            <a:t>Megaproject</a:t>
          </a:r>
          <a:r>
            <a:rPr lang="en-GB" sz="1600" b="1" i="0" baseline="0" dirty="0"/>
            <a:t> </a:t>
          </a:r>
          <a:r>
            <a:rPr lang="en-GB" sz="1600" b="1" i="0" baseline="0" dirty="0" smtClean="0"/>
            <a:t>Participants</a:t>
          </a:r>
          <a:endParaRPr lang="en-GB" sz="1600" b="1" i="0" dirty="0"/>
        </a:p>
      </cdr:txBody>
    </cdr:sp>
  </cdr:relSizeAnchor>
  <cdr:relSizeAnchor xmlns:cdr="http://schemas.openxmlformats.org/drawingml/2006/chartDrawing">
    <cdr:from>
      <cdr:x>0.22722</cdr:x>
      <cdr:y>0.12311</cdr:y>
    </cdr:from>
    <cdr:to>
      <cdr:x>0.22722</cdr:x>
      <cdr:y>0.8899</cdr:y>
    </cdr:to>
    <cdr:cxnSp macro="">
      <cdr:nvCxnSpPr>
        <cdr:cNvPr id="8" name="Straight Connector 7"/>
        <cdr:cNvCxnSpPr/>
      </cdr:nvCxnSpPr>
      <cdr:spPr>
        <a:xfrm xmlns:a="http://schemas.openxmlformats.org/drawingml/2006/main">
          <a:off x="1980565" y="687432"/>
          <a:ext cx="1" cy="428177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0.876</cdr:x>
      <cdr:y>0.40583</cdr:y>
    </cdr:from>
    <cdr:to>
      <cdr:x>0.95867</cdr:x>
      <cdr:y>0.56726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9690100" y="2298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0.85956</cdr:x>
      <cdr:y>0.92712</cdr:y>
    </cdr:from>
    <cdr:to>
      <cdr:x>0.94223</cdr:x>
      <cdr:y>1</cdr:y>
    </cdr:to>
    <cdr:sp macro="" textlink="">
      <cdr:nvSpPr>
        <cdr:cNvPr id="10" name="TextBox 2"/>
        <cdr:cNvSpPr txBox="1"/>
      </cdr:nvSpPr>
      <cdr:spPr>
        <a:xfrm xmlns:a="http://schemas.openxmlformats.org/drawingml/2006/main">
          <a:off x="7492216" y="5177015"/>
          <a:ext cx="720581" cy="4069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200" b="1" dirty="0"/>
            <a:t>Time (years)</a:t>
          </a:r>
        </a:p>
      </cdr:txBody>
    </cdr:sp>
  </cdr:relSizeAnchor>
  <cdr:relSizeAnchor xmlns:cdr="http://schemas.openxmlformats.org/drawingml/2006/chartDrawing">
    <cdr:from>
      <cdr:x>0.76371</cdr:x>
      <cdr:y>0.01994</cdr:y>
    </cdr:from>
    <cdr:to>
      <cdr:x>1</cdr:x>
      <cdr:y>0.08016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6656753" y="111369"/>
          <a:ext cx="2059598" cy="3362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b="1" i="0" dirty="0" smtClean="0"/>
            <a:t>Budget/Cost Forecast</a:t>
          </a:r>
          <a:endParaRPr lang="en-GB" sz="1600" b="1" i="0" dirty="0"/>
        </a:p>
      </cdr:txBody>
    </cdr:sp>
  </cdr:relSizeAnchor>
  <cdr:relSizeAnchor xmlns:cdr="http://schemas.openxmlformats.org/drawingml/2006/chartDrawing">
    <cdr:from>
      <cdr:x>0.47954</cdr:x>
      <cdr:y>0.12311</cdr:y>
    </cdr:from>
    <cdr:to>
      <cdr:x>0.47954</cdr:x>
      <cdr:y>0.8899</cdr:y>
    </cdr:to>
    <cdr:cxnSp macro="">
      <cdr:nvCxnSpPr>
        <cdr:cNvPr id="13" name="Straight Connector 12"/>
        <cdr:cNvCxnSpPr/>
      </cdr:nvCxnSpPr>
      <cdr:spPr>
        <a:xfrm xmlns:a="http://schemas.openxmlformats.org/drawingml/2006/main">
          <a:off x="4179848" y="687432"/>
          <a:ext cx="1" cy="428177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0.4998</cdr:x>
      <cdr:y>0.55368</cdr:y>
    </cdr:from>
    <cdr:to>
      <cdr:x>0.6376</cdr:x>
      <cdr:y>0.61169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4356436" y="3091751"/>
          <a:ext cx="1201113" cy="3239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b="1" i="0" dirty="0" smtClean="0"/>
            <a:t>Market!</a:t>
          </a:r>
          <a:endParaRPr lang="en-GB" sz="1600" b="1" i="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0.00421</cdr:x>
      <cdr:y>0.00896</cdr:y>
    </cdr:from>
    <cdr:to>
      <cdr:x>0.07012</cdr:x>
      <cdr:y>0.06275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00" y="50800"/>
          <a:ext cx="794781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2000" b="1" i="0"/>
            <a:t>Cost</a:t>
          </a:r>
          <a:r>
            <a:rPr lang="en-GB" sz="2000" b="1" i="0" baseline="0"/>
            <a:t> of Claim (#)</a:t>
          </a:r>
          <a:endParaRPr lang="en-GB" sz="2000" b="1" i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0.09396</cdr:x>
      <cdr:y>0.88158</cdr:y>
    </cdr:from>
    <cdr:to>
      <cdr:x>0.2058</cdr:x>
      <cdr:y>0.94055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811932" y="4824536"/>
          <a:ext cx="966405" cy="322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b="1" dirty="0"/>
            <a:t>Ideation</a:t>
          </a:r>
        </a:p>
      </cdr:txBody>
    </cdr:sp>
  </cdr:relSizeAnchor>
  <cdr:relSizeAnchor xmlns:cdr="http://schemas.openxmlformats.org/drawingml/2006/chartDrawing">
    <cdr:from>
      <cdr:x>0.39396</cdr:x>
      <cdr:y>0.11842</cdr:y>
    </cdr:from>
    <cdr:to>
      <cdr:x>0.39585</cdr:x>
      <cdr:y>0.92105</cdr:y>
    </cdr:to>
    <cdr:cxnSp macro="">
      <cdr:nvCxnSpPr>
        <cdr:cNvPr id="11" name="Straight Connector 1"/>
        <cdr:cNvCxnSpPr/>
      </cdr:nvCxnSpPr>
      <cdr:spPr>
        <a:xfrm xmlns:a="http://schemas.openxmlformats.org/drawingml/2006/main">
          <a:off x="3404220" y="648072"/>
          <a:ext cx="16341" cy="439248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0.26063</cdr:x>
      <cdr:y>0.88158</cdr:y>
    </cdr:from>
    <cdr:to>
      <cdr:x>0.37246</cdr:x>
      <cdr:y>0.94054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2252092" y="4824536"/>
          <a:ext cx="966318" cy="322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b="1" dirty="0"/>
            <a:t>Planning </a:t>
          </a:r>
        </a:p>
      </cdr:txBody>
    </cdr:sp>
  </cdr:relSizeAnchor>
  <cdr:relSizeAnchor xmlns:cdr="http://schemas.openxmlformats.org/drawingml/2006/chartDrawing">
    <cdr:from>
      <cdr:x>0.40833</cdr:x>
      <cdr:y>0.88158</cdr:y>
    </cdr:from>
    <cdr:to>
      <cdr:x>0.56783</cdr:x>
      <cdr:y>0.93213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3528391" y="4824536"/>
          <a:ext cx="1378233" cy="276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b="1" dirty="0"/>
            <a:t>Project Delivery</a:t>
          </a:r>
        </a:p>
      </cdr:txBody>
    </cdr:sp>
  </cdr:relSizeAnchor>
  <cdr:relSizeAnchor xmlns:cdr="http://schemas.openxmlformats.org/drawingml/2006/chartDrawing">
    <cdr:from>
      <cdr:x>0.00609</cdr:x>
      <cdr:y>0.01828</cdr:y>
    </cdr:from>
    <cdr:to>
      <cdr:x>0.17878</cdr:x>
      <cdr:y>0.07525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50800" y="82550"/>
          <a:ext cx="144145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b="1" dirty="0"/>
            <a:t>Project Participants</a:t>
          </a:r>
        </a:p>
      </cdr:txBody>
    </cdr:sp>
  </cdr:relSizeAnchor>
  <cdr:relSizeAnchor xmlns:cdr="http://schemas.openxmlformats.org/drawingml/2006/chartDrawing">
    <cdr:from>
      <cdr:x>0.2273</cdr:x>
      <cdr:y>0.11842</cdr:y>
    </cdr:from>
    <cdr:to>
      <cdr:x>0.2273</cdr:x>
      <cdr:y>0.92105</cdr:y>
    </cdr:to>
    <cdr:cxnSp macro="">
      <cdr:nvCxnSpPr>
        <cdr:cNvPr id="20" name="Straight Connector 19"/>
        <cdr:cNvCxnSpPr/>
      </cdr:nvCxnSpPr>
      <cdr:spPr>
        <a:xfrm xmlns:a="http://schemas.openxmlformats.org/drawingml/2006/main">
          <a:off x="1964060" y="648072"/>
          <a:ext cx="0" cy="439248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0.7773</cdr:x>
      <cdr:y>0.01316</cdr:y>
    </cdr:from>
    <cdr:to>
      <cdr:x>0.96635</cdr:x>
      <cdr:y>0.07812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6716588" y="72008"/>
          <a:ext cx="1633573" cy="3555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b="1" dirty="0"/>
            <a:t>Budget</a:t>
          </a:r>
          <a:r>
            <a:rPr lang="en-GB" sz="1600" b="1" baseline="0" dirty="0"/>
            <a:t>/Cost Forecast</a:t>
          </a:r>
          <a:endParaRPr lang="en-GB" sz="1600" b="1" dirty="0"/>
        </a:p>
      </cdr:txBody>
    </cdr:sp>
  </cdr:relSizeAnchor>
  <cdr:relSizeAnchor xmlns:cdr="http://schemas.openxmlformats.org/drawingml/2006/chartDrawing">
    <cdr:from>
      <cdr:x>0.06172</cdr:x>
      <cdr:y>0.83245</cdr:y>
    </cdr:from>
    <cdr:to>
      <cdr:x>0.11307</cdr:x>
      <cdr:y>0.83245</cdr:y>
    </cdr:to>
    <cdr:cxnSp macro="">
      <cdr:nvCxnSpPr>
        <cdr:cNvPr id="22" name="Straight Connector 21"/>
        <cdr:cNvCxnSpPr/>
      </cdr:nvCxnSpPr>
      <cdr:spPr>
        <a:xfrm xmlns:a="http://schemas.openxmlformats.org/drawingml/2006/main" flipH="1">
          <a:off x="515294" y="3758405"/>
          <a:ext cx="428748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0.25479</cdr:x>
      <cdr:y>0.09785</cdr:y>
    </cdr:from>
    <cdr:to>
      <cdr:x>0.2592</cdr:x>
      <cdr:y>0.85919</cdr:y>
    </cdr:to>
    <cdr:cxnSp macro="">
      <cdr:nvCxnSpPr>
        <cdr:cNvPr id="2" name="Straight Connector 1"/>
        <cdr:cNvCxnSpPr/>
      </cdr:nvCxnSpPr>
      <cdr:spPr>
        <a:xfrm xmlns:a="http://schemas.openxmlformats.org/drawingml/2006/main" flipH="1">
          <a:off x="1647828" y="390526"/>
          <a:ext cx="28573" cy="30384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0.47154</cdr:x>
      <cdr:y>0.09459</cdr:y>
    </cdr:from>
    <cdr:to>
      <cdr:x>0.47399</cdr:x>
      <cdr:y>0.85672</cdr:y>
    </cdr:to>
    <cdr:cxnSp macro="">
      <cdr:nvCxnSpPr>
        <cdr:cNvPr id="5" name="Straight Connector 4"/>
        <cdr:cNvCxnSpPr/>
      </cdr:nvCxnSpPr>
      <cdr:spPr>
        <a:xfrm xmlns:a="http://schemas.openxmlformats.org/drawingml/2006/main" flipH="1">
          <a:off x="4176464" y="504056"/>
          <a:ext cx="21700" cy="406108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0.80756</cdr:x>
      <cdr:y>0.8934</cdr:y>
    </cdr:from>
    <cdr:to>
      <cdr:x>0.96367</cdr:x>
      <cdr:y>0.95481</cdr:y>
    </cdr:to>
    <cdr:sp macro="" textlink="">
      <cdr:nvSpPr>
        <cdr:cNvPr id="10" name="TextBox 2"/>
        <cdr:cNvSpPr txBox="1"/>
      </cdr:nvSpPr>
      <cdr:spPr>
        <a:xfrm xmlns:a="http://schemas.openxmlformats.org/drawingml/2006/main">
          <a:off x="5222875" y="3565525"/>
          <a:ext cx="1009609" cy="245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/>
            <a:t>Time (years)</a:t>
          </a:r>
        </a:p>
      </cdr:txBody>
    </cdr:sp>
  </cdr:relSizeAnchor>
  <cdr:relSizeAnchor xmlns:cdr="http://schemas.openxmlformats.org/drawingml/2006/chartDrawing">
    <cdr:from>
      <cdr:x>0.00785</cdr:x>
      <cdr:y>0.01273</cdr:y>
    </cdr:from>
    <cdr:to>
      <cdr:x>0.23042</cdr:x>
      <cdr:y>0.05967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50800" y="50800"/>
          <a:ext cx="1439432" cy="1873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b="1" dirty="0"/>
            <a:t>Project Participants</a:t>
          </a:r>
        </a:p>
      </cdr:txBody>
    </cdr:sp>
  </cdr:relSizeAnchor>
  <cdr:relSizeAnchor xmlns:cdr="http://schemas.openxmlformats.org/drawingml/2006/chartDrawing">
    <cdr:from>
      <cdr:x>0.84081</cdr:x>
      <cdr:y>0</cdr:y>
    </cdr:from>
    <cdr:to>
      <cdr:x>1</cdr:x>
      <cdr:y>0.05887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7447041" y="0"/>
          <a:ext cx="1409943" cy="313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b="1" baseline="0" dirty="0"/>
            <a:t>Cost Forecast</a:t>
          </a:r>
          <a:endParaRPr lang="en-GB" sz="16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0.85227</cdr:x>
      <cdr:y>0.01489</cdr:y>
    </cdr:from>
    <cdr:to>
      <cdr:x>0.99302</cdr:x>
      <cdr:y>0.06227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67500" y="76200"/>
          <a:ext cx="1101118" cy="2425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b="1" baseline="0"/>
            <a:t>Cost Forecast</a:t>
          </a:r>
          <a:endParaRPr lang="en-GB" sz="1400" b="1"/>
        </a:p>
      </cdr:txBody>
    </cdr:sp>
  </cdr:relSizeAnchor>
  <cdr:relSizeAnchor xmlns:cdr="http://schemas.openxmlformats.org/drawingml/2006/chartDrawing">
    <cdr:from>
      <cdr:x>0.00673</cdr:x>
      <cdr:y>0.00993</cdr:y>
    </cdr:from>
    <cdr:to>
      <cdr:x>0.19754</cdr:x>
      <cdr:y>0.06017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800" y="50800"/>
          <a:ext cx="1439432" cy="257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b="1"/>
            <a:t>Project Participants</a:t>
          </a:r>
        </a:p>
      </cdr:txBody>
    </cdr:sp>
  </cdr:relSizeAnchor>
  <cdr:relSizeAnchor xmlns:cdr="http://schemas.openxmlformats.org/drawingml/2006/chartDrawing">
    <cdr:from>
      <cdr:x>0.85137</cdr:x>
      <cdr:y>0.89827</cdr:y>
    </cdr:from>
    <cdr:to>
      <cdr:x>0.93218</cdr:x>
      <cdr:y>0.95286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660414" y="4597421"/>
          <a:ext cx="632193" cy="279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b="1"/>
            <a:t>Time (years)</a:t>
          </a:r>
        </a:p>
      </cdr:txBody>
    </cdr:sp>
  </cdr:relSizeAnchor>
  <cdr:relSizeAnchor xmlns:cdr="http://schemas.openxmlformats.org/drawingml/2006/chartDrawing">
    <cdr:from>
      <cdr:x>0.28974</cdr:x>
      <cdr:y>0.6799</cdr:y>
    </cdr:from>
    <cdr:to>
      <cdr:x>0.36045</cdr:x>
      <cdr:y>0.73945</cdr:y>
    </cdr:to>
    <cdr:cxnSp macro="">
      <cdr:nvCxnSpPr>
        <cdr:cNvPr id="6" name="Straight Connector 5"/>
        <cdr:cNvCxnSpPr/>
      </cdr:nvCxnSpPr>
      <cdr:spPr>
        <a:xfrm xmlns:a="http://schemas.openxmlformats.org/drawingml/2006/main" flipH="1">
          <a:off x="2266720" y="3479812"/>
          <a:ext cx="553179" cy="304783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0.07419</cdr:x>
      <cdr:y>0.84615</cdr:y>
    </cdr:from>
    <cdr:to>
      <cdr:x>0.14658</cdr:x>
      <cdr:y>0.84615</cdr:y>
    </cdr:to>
    <cdr:cxnSp macro="">
      <cdr:nvCxnSpPr>
        <cdr:cNvPr id="9" name="Straight Connector 8"/>
        <cdr:cNvCxnSpPr/>
      </cdr:nvCxnSpPr>
      <cdr:spPr>
        <a:xfrm xmlns:a="http://schemas.openxmlformats.org/drawingml/2006/main" flipH="1">
          <a:off x="580429" y="4330689"/>
          <a:ext cx="566321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0.28968</cdr:x>
      <cdr:y>0.11911</cdr:y>
    </cdr:from>
    <cdr:to>
      <cdr:x>0.29137</cdr:x>
      <cdr:y>0.86314</cdr:y>
    </cdr:to>
    <cdr:cxnSp macro="">
      <cdr:nvCxnSpPr>
        <cdr:cNvPr id="13" name="Straight Connector 12"/>
        <cdr:cNvCxnSpPr/>
      </cdr:nvCxnSpPr>
      <cdr:spPr>
        <a:xfrm xmlns:a="http://schemas.openxmlformats.org/drawingml/2006/main" flipH="1">
          <a:off x="2266244" y="609600"/>
          <a:ext cx="13171" cy="380804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0.50192</cdr:x>
      <cdr:y>0.11663</cdr:y>
    </cdr:from>
    <cdr:to>
      <cdr:x>0.50361</cdr:x>
      <cdr:y>0.86066</cdr:y>
    </cdr:to>
    <cdr:cxnSp macro="">
      <cdr:nvCxnSpPr>
        <cdr:cNvPr id="15" name="Straight Connector 14"/>
        <cdr:cNvCxnSpPr/>
      </cdr:nvCxnSpPr>
      <cdr:spPr>
        <a:xfrm xmlns:a="http://schemas.openxmlformats.org/drawingml/2006/main" flipH="1">
          <a:off x="3926652" y="596900"/>
          <a:ext cx="13170" cy="380804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F2339-A85F-4EA0-BC34-470B9CA9229B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F7696-6126-4376-A6CF-A60A448F2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82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 a kaleidoscope in which the view changes as it is rotated, any collaboration can be transformed as issues are addressed in this way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F7696-6126-4376-A6CF-A60A448F24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727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 a kaleidoscope in which the view changes as it is rotated, any collaboration can be transformed as issues are addressed in this way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F7696-6126-4376-A6CF-A60A448F242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727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 a kaleidoscope in which the view changes as it is rotated, any collaboration can be transformed as issues are addressed in this way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F7696-6126-4376-A6CF-A60A448F242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727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65CA-1D83-40E7-9BB8-98F6579AA07B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39AC-2C53-4032-A18A-80AC5D376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65CA-1D83-40E7-9BB8-98F6579AA07B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39AC-2C53-4032-A18A-80AC5D376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20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65CA-1D83-40E7-9BB8-98F6579AA07B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39AC-2C53-4032-A18A-80AC5D376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83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65CA-1D83-40E7-9BB8-98F6579AA07B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39AC-2C53-4032-A18A-80AC5D376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75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65CA-1D83-40E7-9BB8-98F6579AA07B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39AC-2C53-4032-A18A-80AC5D376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02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65CA-1D83-40E7-9BB8-98F6579AA07B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39AC-2C53-4032-A18A-80AC5D376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6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65CA-1D83-40E7-9BB8-98F6579AA07B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39AC-2C53-4032-A18A-80AC5D376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52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65CA-1D83-40E7-9BB8-98F6579AA07B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39AC-2C53-4032-A18A-80AC5D376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895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65CA-1D83-40E7-9BB8-98F6579AA07B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39AC-2C53-4032-A18A-80AC5D376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91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65CA-1D83-40E7-9BB8-98F6579AA07B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39AC-2C53-4032-A18A-80AC5D376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93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65CA-1D83-40E7-9BB8-98F6579AA07B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39AC-2C53-4032-A18A-80AC5D376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52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D65CA-1D83-40E7-9BB8-98F6579AA07B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039AC-2C53-4032-A18A-80AC5D376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29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01" y="620688"/>
            <a:ext cx="9110092" cy="216024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Megaproject </a:t>
            </a:r>
            <a:r>
              <a:rPr lang="en-GB" b="1" dirty="0" smtClean="0"/>
              <a:t>Governance and Leadership: </a:t>
            </a:r>
            <a:r>
              <a:rPr lang="en-GB" b="1" dirty="0" smtClean="0"/>
              <a:t>Designing Solutions for a Collective Action Problem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36912"/>
            <a:ext cx="9144000" cy="1392560"/>
          </a:xfrm>
        </p:spPr>
        <p:txBody>
          <a:bodyPr>
            <a:noAutofit/>
          </a:bodyPr>
          <a:lstStyle/>
          <a:p>
            <a:r>
              <a:rPr lang="en-GB" sz="2800" dirty="0" err="1" smtClean="0">
                <a:solidFill>
                  <a:srgbClr val="0000CC"/>
                </a:solidFill>
              </a:rPr>
              <a:t>Nuno</a:t>
            </a:r>
            <a:r>
              <a:rPr lang="en-GB" sz="2800" dirty="0" smtClean="0">
                <a:solidFill>
                  <a:srgbClr val="0000CC"/>
                </a:solidFill>
              </a:rPr>
              <a:t> Gil</a:t>
            </a:r>
          </a:p>
          <a:p>
            <a:r>
              <a:rPr lang="en-GB" sz="2800" dirty="0" smtClean="0">
                <a:solidFill>
                  <a:srgbClr val="0000CC"/>
                </a:solidFill>
              </a:rPr>
              <a:t>Professor of New Infrastructure Development</a:t>
            </a:r>
          </a:p>
          <a:p>
            <a:r>
              <a:rPr lang="en-GB" sz="2400" dirty="0" smtClean="0">
                <a:solidFill>
                  <a:srgbClr val="0000CC"/>
                </a:solidFill>
              </a:rPr>
              <a:t>Centre for Infrastructure Development, Manchester Business School</a:t>
            </a:r>
          </a:p>
          <a:p>
            <a:endParaRPr lang="en-GB" sz="2400" dirty="0" smtClean="0">
              <a:solidFill>
                <a:srgbClr val="0000CC"/>
              </a:solidFill>
            </a:endParaRPr>
          </a:p>
          <a:p>
            <a:r>
              <a:rPr lang="en-GB" sz="2400" dirty="0">
                <a:solidFill>
                  <a:srgbClr val="FF0000"/>
                </a:solidFill>
              </a:rPr>
              <a:t>Engineering Project Organizations Conference </a:t>
            </a:r>
            <a:r>
              <a:rPr lang="en-GB" sz="2400" dirty="0" smtClean="0">
                <a:solidFill>
                  <a:srgbClr val="FF0000"/>
                </a:solidFill>
              </a:rPr>
              <a:t>(EPOC) 2015</a:t>
            </a:r>
            <a:endParaRPr lang="en-GB" sz="2400" dirty="0" smtClean="0">
              <a:solidFill>
                <a:srgbClr val="FF0000"/>
              </a:solidFill>
            </a:endParaRPr>
          </a:p>
          <a:p>
            <a:r>
              <a:rPr lang="en-GB" sz="2400" dirty="0" smtClean="0">
                <a:solidFill>
                  <a:srgbClr val="FF0000"/>
                </a:solidFill>
              </a:rPr>
              <a:t>Edinburgh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478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107" y="16077"/>
            <a:ext cx="9144000" cy="604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arrival of the suppliers</a:t>
            </a:r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1" name="Chart 8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973749"/>
              </p:ext>
            </p:extLst>
          </p:nvPr>
        </p:nvGraphicFramePr>
        <p:xfrm>
          <a:off x="179512" y="534546"/>
          <a:ext cx="8997595" cy="558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2" name="TextBox 81"/>
          <p:cNvSpPr txBox="1"/>
          <p:nvPr/>
        </p:nvSpPr>
        <p:spPr>
          <a:xfrm>
            <a:off x="1123075" y="6130028"/>
            <a:ext cx="9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Ideation</a:t>
            </a:r>
            <a:endParaRPr lang="en-GB" dirty="0"/>
          </a:p>
        </p:txBody>
      </p:sp>
      <p:sp>
        <p:nvSpPr>
          <p:cNvPr id="83" name="TextBox 82"/>
          <p:cNvSpPr txBox="1"/>
          <p:nvPr/>
        </p:nvSpPr>
        <p:spPr>
          <a:xfrm>
            <a:off x="3131840" y="6130028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Planning</a:t>
            </a:r>
            <a:endParaRPr lang="en-GB" dirty="0"/>
          </a:p>
        </p:txBody>
      </p:sp>
      <p:sp>
        <p:nvSpPr>
          <p:cNvPr id="84" name="TextBox 83"/>
          <p:cNvSpPr txBox="1"/>
          <p:nvPr/>
        </p:nvSpPr>
        <p:spPr>
          <a:xfrm>
            <a:off x="6084168" y="6118521"/>
            <a:ext cx="2495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Delivery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4860032" y="2348880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ight Arrow 2"/>
          <p:cNvSpPr/>
          <p:nvPr/>
        </p:nvSpPr>
        <p:spPr>
          <a:xfrm rot="18772301">
            <a:off x="4137054" y="3377673"/>
            <a:ext cx="936104" cy="214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105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107" y="16077"/>
            <a:ext cx="9144000" cy="604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fter 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award…</a:t>
            </a:r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2" name="Chart 8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1671616"/>
              </p:ext>
            </p:extLst>
          </p:nvPr>
        </p:nvGraphicFramePr>
        <p:xfrm>
          <a:off x="33107" y="764704"/>
          <a:ext cx="8931381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3" name="Title 1"/>
          <p:cNvSpPr txBox="1">
            <a:spLocks/>
          </p:cNvSpPr>
          <p:nvPr/>
        </p:nvSpPr>
        <p:spPr>
          <a:xfrm>
            <a:off x="16474" y="5877272"/>
            <a:ext cx="9144000" cy="604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a 3-year, £300m sub-project, 1,000 claims (~one claim/day) 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027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107" y="16077"/>
            <a:ext cx="9144000" cy="604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Massive work coordination costs!</a:t>
            </a:r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itle 1"/>
          <p:cNvSpPr txBox="1">
            <a:spLocks/>
          </p:cNvSpPr>
          <p:nvPr/>
        </p:nvSpPr>
        <p:spPr>
          <a:xfrm>
            <a:off x="16474" y="5877272"/>
            <a:ext cx="9144000" cy="604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..underground utilities, design and construction  issues, stakeholder issues,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9353329"/>
              </p:ext>
            </p:extLst>
          </p:nvPr>
        </p:nvGraphicFramePr>
        <p:xfrm>
          <a:off x="303998" y="908720"/>
          <a:ext cx="8568952" cy="4670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0738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107" y="16077"/>
            <a:ext cx="9144000" cy="604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Playing 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games…</a:t>
            </a:r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4605107" y="1412776"/>
            <a:ext cx="32682" cy="391429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ight Arrow 83"/>
          <p:cNvSpPr/>
          <p:nvPr/>
        </p:nvSpPr>
        <p:spPr>
          <a:xfrm rot="10800000">
            <a:off x="3760068" y="4962723"/>
            <a:ext cx="792088" cy="30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5" name="Chart 8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327617"/>
              </p:ext>
            </p:extLst>
          </p:nvPr>
        </p:nvGraphicFramePr>
        <p:xfrm>
          <a:off x="231676" y="764704"/>
          <a:ext cx="864096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3652237" y="1340767"/>
            <a:ext cx="969211" cy="3986301"/>
          </a:xfrm>
          <a:prstGeom prst="rect">
            <a:avLst/>
          </a:prstGeom>
          <a:solidFill>
            <a:srgbClr val="FFC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592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56242" y="212635"/>
            <a:ext cx="9216795" cy="408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with limited slack</a:t>
            </a:r>
            <a:endParaRPr lang="en-GB" sz="16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786786"/>
              </p:ext>
            </p:extLst>
          </p:nvPr>
        </p:nvGraphicFramePr>
        <p:xfrm>
          <a:off x="107504" y="980728"/>
          <a:ext cx="885698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2876566" y="4418338"/>
            <a:ext cx="36004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169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9688" y="392694"/>
            <a:ext cx="9216795" cy="408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misrepresentation, optimism bias, botched front-end,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a collective-action problem?</a:t>
            </a:r>
            <a:endParaRPr lang="en-GB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107526"/>
              </p:ext>
            </p:extLst>
          </p:nvPr>
        </p:nvGraphicFramePr>
        <p:xfrm>
          <a:off x="323528" y="1196752"/>
          <a:ext cx="8496944" cy="5356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8060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09" y="462864"/>
            <a:ext cx="7829610" cy="205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323" y="332656"/>
            <a:ext cx="9144000" cy="604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Mega-projects are hybrid networks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-5365" y="1776312"/>
            <a:ext cx="9183688" cy="2790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09" y="2619232"/>
            <a:ext cx="5783405" cy="223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5" y="4861859"/>
            <a:ext cx="7353486" cy="169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908559"/>
            <a:ext cx="2056259" cy="194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59877" y="2950497"/>
            <a:ext cx="22322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Stakeholders are part of the problem, part of the solution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 rot="3965455">
            <a:off x="4966846" y="3677906"/>
            <a:ext cx="380807" cy="2355842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957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512" y="1067010"/>
            <a:ext cx="9144000" cy="604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Mega-projects, both organization and 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outcomes, are systems of non-decomposable components </a:t>
            </a:r>
            <a:endParaRPr lang="en-US" sz="40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-78449" y="2973378"/>
            <a:ext cx="9183688" cy="2790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sp>
        <p:nvSpPr>
          <p:cNvPr id="4" name="Oval 3"/>
          <p:cNvSpPr/>
          <p:nvPr/>
        </p:nvSpPr>
        <p:spPr>
          <a:xfrm>
            <a:off x="3923025" y="2973379"/>
            <a:ext cx="1183838" cy="12285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>
                <a:solidFill>
                  <a:schemeClr val="tx1"/>
                </a:solidFill>
              </a:rPr>
              <a:t>Design rules</a:t>
            </a:r>
            <a:endParaRPr lang="en-GB" i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266668" y="3650916"/>
            <a:ext cx="1624212" cy="5509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31" idx="7"/>
          </p:cNvCxnSpPr>
          <p:nvPr/>
        </p:nvCxnSpPr>
        <p:spPr>
          <a:xfrm flipH="1">
            <a:off x="2907506" y="3982434"/>
            <a:ext cx="1135774" cy="10996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035119" y="3682523"/>
            <a:ext cx="1336005" cy="5669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2" idx="0"/>
          </p:cNvCxnSpPr>
          <p:nvPr/>
        </p:nvCxnSpPr>
        <p:spPr>
          <a:xfrm flipH="1">
            <a:off x="4165832" y="4214204"/>
            <a:ext cx="270897" cy="11954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5"/>
          </p:cNvCxnSpPr>
          <p:nvPr/>
        </p:nvCxnSpPr>
        <p:spPr>
          <a:xfrm>
            <a:off x="4933494" y="4021978"/>
            <a:ext cx="769627" cy="13102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515879" y="3965977"/>
            <a:ext cx="750789" cy="7076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A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266668" y="4978426"/>
            <a:ext cx="750789" cy="7076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B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790437" y="5409620"/>
            <a:ext cx="750789" cy="7076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C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491673" y="5332250"/>
            <a:ext cx="750789" cy="7076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D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371124" y="4069352"/>
            <a:ext cx="750789" cy="7076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E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186547" y="3838533"/>
            <a:ext cx="329331" cy="28780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1105855" y="4214204"/>
            <a:ext cx="329331" cy="2878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1517775" y="3635027"/>
            <a:ext cx="329331" cy="28780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1270520" y="4545721"/>
            <a:ext cx="329331" cy="287802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1668278" y="4744039"/>
            <a:ext cx="329331" cy="2878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4905994" y="2829478"/>
            <a:ext cx="329331" cy="28780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4508065" y="2557575"/>
            <a:ext cx="329331" cy="2878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3979928" y="2600310"/>
            <a:ext cx="329331" cy="287802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890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90" y="0"/>
            <a:ext cx="9110092" cy="260648"/>
          </a:xfrm>
        </p:spPr>
        <p:txBody>
          <a:bodyPr>
            <a:normAutofit fontScale="90000"/>
          </a:bodyPr>
          <a:lstStyle/>
          <a:p>
            <a:r>
              <a:rPr lang="en-GB" sz="4800" dirty="0" smtClean="0">
                <a:solidFill>
                  <a:srgbClr val="0000CC"/>
                </a:solidFill>
              </a:rPr>
              <a:t/>
            </a:r>
            <a:br>
              <a:rPr lang="en-GB" sz="4800" dirty="0" smtClean="0">
                <a:solidFill>
                  <a:srgbClr val="0000CC"/>
                </a:solidFill>
              </a:rPr>
            </a:br>
            <a:r>
              <a:rPr lang="en-GB" sz="4800" dirty="0" smtClean="0">
                <a:solidFill>
                  <a:srgbClr val="0000CC"/>
                </a:solidFill>
              </a:rPr>
              <a:t/>
            </a:r>
            <a:br>
              <a:rPr lang="en-GB" sz="4800" dirty="0" smtClean="0">
                <a:solidFill>
                  <a:srgbClr val="0000CC"/>
                </a:solidFill>
              </a:rPr>
            </a:br>
            <a:r>
              <a:rPr lang="en-GB" sz="4800" dirty="0" smtClean="0">
                <a:solidFill>
                  <a:srgbClr val="0000CC"/>
                </a:solidFill>
              </a:rPr>
              <a:t>And the design-in-the-making (scope) is a shared resource</a:t>
            </a:r>
            <a:endParaRPr lang="en-GB" sz="4800" dirty="0">
              <a:solidFill>
                <a:srgbClr val="0000CC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095868"/>
              </p:ext>
            </p:extLst>
          </p:nvPr>
        </p:nvGraphicFramePr>
        <p:xfrm>
          <a:off x="231676" y="1628800"/>
          <a:ext cx="8640959" cy="4983432"/>
        </p:xfrm>
        <a:graphic>
          <a:graphicData uri="http://schemas.openxmlformats.org/drawingml/2006/table">
            <a:tbl>
              <a:tblPr/>
              <a:tblGrid>
                <a:gridCol w="2016223"/>
                <a:gridCol w="3312368"/>
                <a:gridCol w="3312368"/>
              </a:tblGrid>
              <a:tr h="331289">
                <a:tc rowSpan="2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8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Excludability from </a:t>
                      </a:r>
                      <a:r>
                        <a:rPr lang="en-US" sz="1800" b="1" kern="18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development</a:t>
                      </a:r>
                      <a:endParaRPr lang="fr-FR" sz="1800" b="1" kern="1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20" marR="27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27432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8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Rivalry</a:t>
                      </a:r>
                      <a:r>
                        <a:rPr lang="en-GB" sz="1800" b="1" kern="1800" baseline="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in</a:t>
                      </a:r>
                      <a:r>
                        <a:rPr lang="en-GB" sz="1800" b="1" kern="18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design </a:t>
                      </a:r>
                      <a:r>
                        <a:rPr lang="en-GB" sz="1800" b="1" kern="18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choices</a:t>
                      </a:r>
                    </a:p>
                  </a:txBody>
                  <a:tcPr marL="27420" marR="27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337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74320" algn="ctr" fontAlgn="auto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Low </a:t>
                      </a:r>
                      <a:r>
                        <a:rPr lang="en-US" sz="1800" b="1" kern="18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(modular design</a:t>
                      </a:r>
                      <a:r>
                        <a:rPr lang="en-US" sz="1800" b="1" kern="18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  <a:endParaRPr lang="fr-FR" sz="1800" b="1" kern="1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20" marR="27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432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High </a:t>
                      </a:r>
                      <a:r>
                        <a:rPr lang="en-US" sz="1800" b="1" kern="18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(integral design</a:t>
                      </a:r>
                      <a:r>
                        <a:rPr lang="en-US" sz="1800" b="1" kern="18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  <a:endParaRPr lang="fr-FR" sz="1800" b="1" kern="1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20" marR="27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287">
                <a:tc>
                  <a:txBody>
                    <a:bodyPr/>
                    <a:lstStyle/>
                    <a:p>
                      <a:pPr indent="27432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800" b="1" kern="1800" dirty="0" smtClean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27432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800" b="1" kern="1800" dirty="0" smtClean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27432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8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High</a:t>
                      </a:r>
                      <a:endParaRPr lang="fr-FR" sz="1800" b="1" kern="1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27432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8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(individual</a:t>
                      </a:r>
                      <a:r>
                        <a:rPr lang="en-US" sz="1800" b="1" kern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  <a:endParaRPr lang="fr-FR" sz="1800" b="1" kern="1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20" marR="27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kern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Individuals </a:t>
                      </a:r>
                      <a:r>
                        <a:rPr lang="en-GB" sz="1800" b="0" kern="18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assemble their own </a:t>
                      </a:r>
                      <a:r>
                        <a:rPr lang="en-GB" sz="1800" b="0" kern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systems of </a:t>
                      </a:r>
                      <a:r>
                        <a:rPr lang="en-GB" sz="1800" b="0" kern="18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modules</a:t>
                      </a:r>
                      <a:endParaRPr lang="fr-FR" sz="1800" b="0" kern="1800" dirty="0" smtClean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800" b="0" i="1" kern="1800" dirty="0" smtClean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800" b="0" i="1" kern="1800" dirty="0" smtClean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kern="18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Personal </a:t>
                      </a:r>
                      <a:r>
                        <a:rPr lang="en-GB" sz="1800" b="0" i="1" kern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computer, personal library, personal </a:t>
                      </a:r>
                      <a:r>
                        <a:rPr lang="en-GB" sz="1800" b="0" i="1" kern="18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wardrobe</a:t>
                      </a:r>
                      <a:endParaRPr lang="fr-FR" sz="1800" b="0" kern="1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20" marR="27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Private goods: producers design </a:t>
                      </a:r>
                      <a:r>
                        <a:rPr lang="en-US" sz="1800" b="0" kern="18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indivisible templates</a:t>
                      </a:r>
                      <a:r>
                        <a:rPr lang="en-US" sz="1800" b="0" kern="1800" baseline="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with modular variants</a:t>
                      </a:r>
                      <a:r>
                        <a:rPr lang="en-US" sz="1800" b="0" kern="18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1800" b="0" kern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or users design for </a:t>
                      </a:r>
                      <a:r>
                        <a:rPr lang="en-US" sz="1800" b="0" kern="18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themselves</a:t>
                      </a:r>
                      <a:endParaRPr lang="fr-FR" sz="1800" b="0" kern="1800" dirty="0" smtClean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800" b="0" i="1" kern="1800" dirty="0" smtClean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1" kern="18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Coffee-maker</a:t>
                      </a:r>
                      <a:r>
                        <a:rPr lang="en-US" sz="1800" b="0" i="1" kern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hand-knitted sweater, single-family house</a:t>
                      </a:r>
                      <a:endParaRPr lang="fr-FR" sz="1800" b="0" kern="1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20" marR="27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232">
                <a:tc>
                  <a:txBody>
                    <a:bodyPr/>
                    <a:lstStyle/>
                    <a:p>
                      <a:pPr indent="27432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800" b="1" kern="1800" dirty="0" smtClean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27432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800" b="1" kern="1800" dirty="0" smtClean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27432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800" b="1" kern="1800" dirty="0" smtClean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27432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8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Low</a:t>
                      </a:r>
                      <a:endParaRPr lang="fr-FR" sz="1800" b="1" kern="1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27432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8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(shared</a:t>
                      </a:r>
                      <a:r>
                        <a:rPr lang="en-US" sz="1800" b="1" kern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  <a:endParaRPr lang="fr-FR" sz="1800" b="1" kern="1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20" marR="27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kern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Individuals share modules </a:t>
                      </a:r>
                      <a:r>
                        <a:rPr lang="en-GB" sz="1800" b="0" kern="18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and modular/mix-and-match </a:t>
                      </a:r>
                      <a:r>
                        <a:rPr lang="en-GB" sz="1800" b="0" kern="18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designs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800" b="0" i="1" kern="1800" dirty="0" smtClean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800" b="0" i="1" kern="1800" dirty="0" smtClean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800" b="0" i="1" kern="1800" dirty="0" smtClean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800" b="0" i="1" kern="1800" dirty="0" smtClean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kern="18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Social </a:t>
                      </a:r>
                      <a:r>
                        <a:rPr lang="en-GB" sz="1800" b="0" i="1" kern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networks, </a:t>
                      </a:r>
                      <a:r>
                        <a:rPr lang="en-GB" sz="1800" b="0" i="1" kern="18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open </a:t>
                      </a:r>
                      <a:r>
                        <a:rPr lang="en-GB" sz="1800" b="0" i="1" kern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source </a:t>
                      </a:r>
                      <a:r>
                        <a:rPr lang="en-GB" sz="1800" b="0" i="1" kern="18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software</a:t>
                      </a:r>
                      <a:endParaRPr lang="fr-FR" sz="1800" b="0" kern="1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20" marR="27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Collective action problem!</a:t>
                      </a:r>
                      <a:r>
                        <a:rPr lang="en-US" sz="1800" b="0" kern="18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800" b="0" kern="18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Indivisible </a:t>
                      </a:r>
                      <a:r>
                        <a:rPr lang="en-US" sz="1800" b="0" kern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designed artifacts to be shared</a:t>
                      </a:r>
                      <a:r>
                        <a:rPr lang="en-US" sz="1800" b="0" kern="18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n-US" sz="1800" b="0" kern="18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use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0" i="1" kern="1800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kern="1800" baseline="0" dirty="0" smtClean="0">
                          <a:solidFill>
                            <a:srgbClr val="0A41DC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Megaprojects: systems of </a:t>
                      </a:r>
                      <a:r>
                        <a:rPr lang="en-US" sz="1800" b="1" i="1" u="sng" kern="1800" baseline="0" dirty="0" smtClean="0">
                          <a:solidFill>
                            <a:srgbClr val="0A41DC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non-decomposable</a:t>
                      </a:r>
                      <a:r>
                        <a:rPr lang="en-US" sz="1800" b="1" i="1" kern="1800" baseline="0" dirty="0" smtClean="0">
                          <a:solidFill>
                            <a:srgbClr val="0A41DC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components</a:t>
                      </a:r>
                      <a:endParaRPr lang="fr-FR" sz="1800" b="1" kern="1800" dirty="0">
                        <a:solidFill>
                          <a:srgbClr val="0A41DC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20" marR="2742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076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08" y="1196752"/>
            <a:ext cx="9110092" cy="3960440"/>
          </a:xfrm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rgbClr val="0000CC"/>
                </a:solidFill>
              </a:rPr>
              <a:t>Implications</a:t>
            </a:r>
            <a:br>
              <a:rPr lang="en-GB" sz="4800" dirty="0" smtClean="0">
                <a:solidFill>
                  <a:srgbClr val="0000CC"/>
                </a:solidFill>
              </a:rPr>
            </a:br>
            <a:endParaRPr lang="en-GB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818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19844" y="784535"/>
            <a:ext cx="9143999" cy="75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 phenomena</a:t>
            </a:r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8029" y="2636912"/>
            <a:ext cx="9144000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l">
              <a:tabLst>
                <a:tab pos="174625" algn="l"/>
              </a:tabLst>
            </a:pPr>
            <a:endParaRPr lang="en-GB" sz="2800" dirty="0"/>
          </a:p>
          <a:p>
            <a:pPr marL="174625">
              <a:tabLst>
                <a:tab pos="174625" algn="l"/>
              </a:tabLst>
            </a:pPr>
            <a:r>
              <a:rPr lang="en-GB" sz="4800" dirty="0" smtClean="0">
                <a:solidFill>
                  <a:srgbClr val="FF0000"/>
                </a:solidFill>
              </a:rPr>
              <a:t>Megaprojects: a form of public-private partnership</a:t>
            </a:r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800" dirty="0"/>
          </a:p>
          <a:p>
            <a:pPr marL="174625" algn="l">
              <a:tabLst>
                <a:tab pos="174625" algn="l"/>
              </a:tabLst>
            </a:pPr>
            <a:endParaRPr lang="en-GB" sz="2800" dirty="0" smtClean="0"/>
          </a:p>
          <a:p>
            <a:pPr marL="174625" algn="l">
              <a:tabLst>
                <a:tab pos="174625" algn="l"/>
              </a:tabLst>
            </a:pPr>
            <a:endParaRPr lang="en-GB" sz="2800" dirty="0"/>
          </a:p>
          <a:p>
            <a:pPr marL="174625" algn="l">
              <a:tabLst>
                <a:tab pos="174625" algn="l"/>
              </a:tabLst>
            </a:pPr>
            <a:endParaRPr lang="en-GB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973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3999" cy="764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Implications to theory</a:t>
            </a:r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4660" y="1484784"/>
            <a:ext cx="9143999" cy="4385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 smtClean="0">
                <a:solidFill>
                  <a:srgbClr val="FF0000"/>
                </a:solidFill>
              </a:rPr>
              <a:t>A ‘new’ form of organizing: a hybrid network</a:t>
            </a:r>
            <a:endParaRPr lang="en-GB" sz="2800" dirty="0">
              <a:solidFill>
                <a:srgbClr val="FF0000"/>
              </a:solidFill>
            </a:endParaRPr>
          </a:p>
          <a:p>
            <a:pPr algn="l"/>
            <a:r>
              <a:rPr lang="en-GB" sz="2400" dirty="0" smtClean="0"/>
              <a:t>Combines open pluralistic structures with</a:t>
            </a:r>
            <a:r>
              <a:rPr lang="en-GB" sz="2400" b="1" dirty="0" smtClean="0"/>
              <a:t> </a:t>
            </a:r>
            <a:r>
              <a:rPr lang="en-GB" sz="2400" dirty="0" smtClean="0"/>
              <a:t>closed, hierarchical structures</a:t>
            </a:r>
          </a:p>
          <a:p>
            <a:pPr marL="571500" indent="-571500" algn="l">
              <a:buAutoNum type="romanLcParenR"/>
            </a:pPr>
            <a:endParaRPr lang="en-GB" sz="2800" dirty="0" smtClean="0"/>
          </a:p>
          <a:p>
            <a:pPr algn="l"/>
            <a:r>
              <a:rPr lang="en-GB" sz="2800" dirty="0" smtClean="0">
                <a:solidFill>
                  <a:srgbClr val="FF0000"/>
                </a:solidFill>
              </a:rPr>
              <a:t>Link between structural </a:t>
            </a:r>
            <a:r>
              <a:rPr lang="en-GB" sz="2800" dirty="0">
                <a:solidFill>
                  <a:srgbClr val="FF0000"/>
                </a:solidFill>
              </a:rPr>
              <a:t>evolution-performance </a:t>
            </a:r>
            <a:r>
              <a:rPr lang="en-GB" sz="2800" dirty="0" smtClean="0">
                <a:solidFill>
                  <a:srgbClr val="FF0000"/>
                </a:solidFill>
              </a:rPr>
              <a:t>ambiguity</a:t>
            </a:r>
          </a:p>
          <a:p>
            <a:pPr algn="l"/>
            <a:r>
              <a:rPr lang="en-GB" sz="2400" dirty="0" smtClean="0"/>
              <a:t>Performance evaluation varies as a function of the reference structure</a:t>
            </a:r>
          </a:p>
          <a:p>
            <a:pPr algn="l"/>
            <a:endParaRPr lang="en-GB" sz="2800" dirty="0">
              <a:solidFill>
                <a:srgbClr val="FF0000"/>
              </a:solidFill>
            </a:endParaRPr>
          </a:p>
          <a:p>
            <a:pPr algn="l"/>
            <a:r>
              <a:rPr lang="en-GB" sz="2800" dirty="0" smtClean="0">
                <a:solidFill>
                  <a:srgbClr val="FF0000"/>
                </a:solidFill>
              </a:rPr>
              <a:t>Design-in-the-making (scope) as an ‘artificial’ shared resource</a:t>
            </a:r>
            <a:endParaRPr lang="en-GB" sz="2400" dirty="0" smtClean="0"/>
          </a:p>
          <a:p>
            <a:pPr algn="l"/>
            <a:r>
              <a:rPr lang="en-GB" sz="2400" dirty="0" smtClean="0"/>
              <a:t>At the core, free-riding and uncooperative behaviour do a lot of harm</a:t>
            </a:r>
            <a:endParaRPr lang="en-GB" sz="2400" dirty="0"/>
          </a:p>
          <a:p>
            <a:pPr algn="l"/>
            <a:endParaRPr lang="en-GB" sz="2400" dirty="0"/>
          </a:p>
          <a:p>
            <a:pPr algn="l"/>
            <a:r>
              <a:rPr lang="en-GB" sz="2800" dirty="0" smtClean="0">
                <a:solidFill>
                  <a:srgbClr val="FF0000"/>
                </a:solidFill>
              </a:rPr>
              <a:t>Can we predict performance by anticipating structure?</a:t>
            </a:r>
          </a:p>
          <a:p>
            <a:pPr algn="l"/>
            <a:r>
              <a:rPr lang="en-GB" sz="2400" dirty="0" smtClean="0"/>
              <a:t>work-in-progress…currently exploring correlations…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59303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3999" cy="764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Outlook</a:t>
            </a:r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1283" y="1484784"/>
            <a:ext cx="9143999" cy="3953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 smtClean="0">
                <a:solidFill>
                  <a:srgbClr val="FF0000"/>
                </a:solidFill>
              </a:rPr>
              <a:t>Consensus-oriented networks remain underexplored </a:t>
            </a:r>
          </a:p>
          <a:p>
            <a:pPr algn="l"/>
            <a:endParaRPr lang="en-GB" sz="2800" dirty="0" smtClean="0">
              <a:solidFill>
                <a:srgbClr val="FF0000"/>
              </a:solidFill>
            </a:endParaRPr>
          </a:p>
          <a:p>
            <a:pPr algn="l"/>
            <a:r>
              <a:rPr lang="en-GB" sz="2400" dirty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)  </a:t>
            </a:r>
            <a:r>
              <a:rPr lang="en-GB" sz="2400" u="sng" dirty="0" smtClean="0"/>
              <a:t>Strategic capabilities</a:t>
            </a:r>
            <a:r>
              <a:rPr lang="en-GB" sz="2400" dirty="0" smtClean="0"/>
              <a:t>: how can the systems architect (leading coalition) attenuate misalignment problems at the core? </a:t>
            </a:r>
          </a:p>
          <a:p>
            <a:pPr algn="l"/>
            <a:endParaRPr lang="en-GB" sz="2400" dirty="0" smtClean="0"/>
          </a:p>
          <a:p>
            <a:pPr algn="l"/>
            <a:r>
              <a:rPr lang="en-GB" sz="2400" dirty="0" smtClean="0"/>
              <a:t> ii )  </a:t>
            </a:r>
            <a:r>
              <a:rPr lang="en-GB" sz="2400" u="sng" dirty="0" smtClean="0"/>
              <a:t>Effective Governance</a:t>
            </a:r>
            <a:r>
              <a:rPr lang="en-GB" sz="2400" dirty="0" smtClean="0"/>
              <a:t>: decentralisation</a:t>
            </a:r>
            <a:r>
              <a:rPr lang="en-GB" sz="2400" dirty="0" smtClean="0"/>
              <a:t>, micro-processes </a:t>
            </a:r>
          </a:p>
          <a:p>
            <a:pPr algn="l"/>
            <a:endParaRPr lang="en-GB" sz="2400" dirty="0" smtClean="0"/>
          </a:p>
          <a:p>
            <a:pPr algn="l"/>
            <a:r>
              <a:rPr lang="en-GB" sz="2400" dirty="0"/>
              <a:t> </a:t>
            </a:r>
            <a:r>
              <a:rPr lang="en-GB" sz="2400" dirty="0" smtClean="0"/>
              <a:t>iii)  </a:t>
            </a:r>
            <a:r>
              <a:rPr lang="en-GB" sz="2400" u="sng" dirty="0" smtClean="0"/>
              <a:t>Innovation</a:t>
            </a:r>
            <a:r>
              <a:rPr lang="en-GB" sz="2400" dirty="0" smtClean="0"/>
              <a:t>:  quite difficult in consensus-oriented networks</a:t>
            </a:r>
          </a:p>
          <a:p>
            <a:pPr algn="l"/>
            <a:endParaRPr lang="en-GB" sz="2400" dirty="0" smtClean="0"/>
          </a:p>
          <a:p>
            <a:pPr algn="l"/>
            <a:r>
              <a:rPr lang="en-GB" sz="2400" dirty="0"/>
              <a:t> </a:t>
            </a:r>
            <a:r>
              <a:rPr lang="en-GB" sz="2400" dirty="0" smtClean="0"/>
              <a:t>iv)  </a:t>
            </a:r>
            <a:r>
              <a:rPr lang="en-GB" sz="2400" u="sng" dirty="0" smtClean="0"/>
              <a:t>Make-buy problem</a:t>
            </a:r>
            <a:r>
              <a:rPr lang="en-GB" sz="2400" dirty="0" smtClean="0"/>
              <a:t>: how does it change w/ ‘pluralistic’ buyer ?</a:t>
            </a:r>
          </a:p>
        </p:txBody>
      </p:sp>
    </p:spTree>
    <p:extLst>
      <p:ext uri="{BB962C8B-B14F-4D97-AF65-F5344CB8AC3E}">
        <p14:creationId xmlns:p14="http://schemas.microsoft.com/office/powerpoint/2010/main" val="1191917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-1" y="2060848"/>
            <a:ext cx="9143999" cy="3953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9844" y="2636912"/>
            <a:ext cx="9143999" cy="75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what? </a:t>
            </a:r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873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88640"/>
            <a:ext cx="9143999" cy="75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performance expectations</a:t>
            </a:r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-1" y="1117661"/>
            <a:ext cx="9143999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 smtClean="0">
                <a:solidFill>
                  <a:srgbClr val="FF0000"/>
                </a:solidFill>
              </a:rPr>
              <a:t>Delay public announcements of </a:t>
            </a:r>
            <a:r>
              <a:rPr lang="en-GB" sz="2800" dirty="0">
                <a:solidFill>
                  <a:srgbClr val="FF0000"/>
                </a:solidFill>
              </a:rPr>
              <a:t>f</a:t>
            </a:r>
            <a:r>
              <a:rPr lang="en-GB" sz="2800" dirty="0" smtClean="0">
                <a:solidFill>
                  <a:srgbClr val="FF0000"/>
                </a:solidFill>
              </a:rPr>
              <a:t>ixed </a:t>
            </a:r>
            <a:r>
              <a:rPr lang="en-GB" sz="2800" dirty="0" smtClean="0">
                <a:solidFill>
                  <a:srgbClr val="FF0000"/>
                </a:solidFill>
              </a:rPr>
              <a:t>budgets</a:t>
            </a:r>
          </a:p>
          <a:p>
            <a:pPr algn="l"/>
            <a:endParaRPr lang="en-GB" sz="2800" dirty="0">
              <a:solidFill>
                <a:srgbClr val="FF0000"/>
              </a:solidFill>
            </a:endParaRPr>
          </a:p>
          <a:p>
            <a:pPr algn="l"/>
            <a:r>
              <a:rPr lang="en-GB" sz="2800" dirty="0" smtClean="0">
                <a:solidFill>
                  <a:srgbClr val="FF0000"/>
                </a:solidFill>
              </a:rPr>
              <a:t>Introduce </a:t>
            </a:r>
            <a:r>
              <a:rPr lang="en-GB" sz="2800" dirty="0">
                <a:solidFill>
                  <a:srgbClr val="FF0000"/>
                </a:solidFill>
              </a:rPr>
              <a:t>‘soft’ openings (</a:t>
            </a:r>
            <a:r>
              <a:rPr lang="en-GB" sz="2800" dirty="0" smtClean="0">
                <a:solidFill>
                  <a:srgbClr val="FF0000"/>
                </a:solidFill>
              </a:rPr>
              <a:t>stagger expected opening </a:t>
            </a:r>
            <a:r>
              <a:rPr lang="en-GB" sz="2800" dirty="0">
                <a:solidFill>
                  <a:srgbClr val="FF0000"/>
                </a:solidFill>
              </a:rPr>
              <a:t>date over </a:t>
            </a:r>
            <a:r>
              <a:rPr lang="en-GB" sz="2800" dirty="0" smtClean="0">
                <a:solidFill>
                  <a:srgbClr val="FF0000"/>
                </a:solidFill>
              </a:rPr>
              <a:t>a period of time ...if at all possible</a:t>
            </a:r>
            <a:r>
              <a:rPr lang="en-GB" sz="2800" dirty="0" smtClean="0">
                <a:solidFill>
                  <a:srgbClr val="FF0000"/>
                </a:solidFill>
              </a:rPr>
              <a:t>…)</a:t>
            </a:r>
          </a:p>
          <a:p>
            <a:pPr algn="l"/>
            <a:endParaRPr lang="en-GB" sz="2800" dirty="0" smtClean="0"/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GB" sz="2800" dirty="0" smtClean="0"/>
              <a:t>Easy to say</a:t>
            </a:r>
            <a:r>
              <a:rPr lang="en-GB" sz="2800" dirty="0" smtClean="0"/>
              <a:t>, hard </a:t>
            </a:r>
            <a:r>
              <a:rPr lang="en-GB" sz="2800" dirty="0" smtClean="0"/>
              <a:t>to </a:t>
            </a:r>
            <a:r>
              <a:rPr lang="en-GB" sz="2800" dirty="0" smtClean="0"/>
              <a:t>actually do it</a:t>
            </a:r>
            <a:r>
              <a:rPr lang="en-GB" sz="2800" dirty="0" smtClean="0"/>
              <a:t> …due </a:t>
            </a:r>
            <a:r>
              <a:rPr lang="en-GB" sz="2800" dirty="0" smtClean="0"/>
              <a:t>to electoral </a:t>
            </a:r>
            <a:r>
              <a:rPr lang="en-GB" sz="2800" dirty="0" smtClean="0"/>
              <a:t>cycles, markets’ appetite for bold announcements</a:t>
            </a:r>
            <a:endParaRPr lang="en-GB" sz="2800" dirty="0" smtClean="0"/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algn="l"/>
            <a:endParaRPr lang="en-GB" sz="2800" dirty="0" smtClean="0"/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97401"/>
            <a:ext cx="24479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830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88640"/>
            <a:ext cx="9143999" cy="75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in </a:t>
            </a:r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contingencies wisely</a:t>
            </a:r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0" y="1700808"/>
            <a:ext cx="9036496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 smtClean="0">
                <a:solidFill>
                  <a:srgbClr val="FF0000"/>
                </a:solidFill>
              </a:rPr>
              <a:t>Contingencies are buffers that </a:t>
            </a:r>
            <a:r>
              <a:rPr lang="en-GB" sz="2800" dirty="0" smtClean="0">
                <a:solidFill>
                  <a:srgbClr val="FF0000"/>
                </a:solidFill>
              </a:rPr>
              <a:t>build organizational slack, </a:t>
            </a:r>
            <a:r>
              <a:rPr lang="en-GB" sz="2800" dirty="0" smtClean="0">
                <a:solidFill>
                  <a:srgbClr val="FF0000"/>
                </a:solidFill>
              </a:rPr>
              <a:t>and thus ‘mask’ slippages in </a:t>
            </a:r>
            <a:r>
              <a:rPr lang="en-GB" sz="2800" dirty="0" smtClean="0">
                <a:solidFill>
                  <a:srgbClr val="FF0000"/>
                </a:solidFill>
              </a:rPr>
              <a:t>performance targets</a:t>
            </a:r>
          </a:p>
          <a:p>
            <a:pPr algn="l"/>
            <a:endParaRPr lang="en-GB" sz="2800" dirty="0" smtClean="0"/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GB" sz="2800" dirty="0" smtClean="0"/>
              <a:t>But contingencies commit resources that could be better used elsewhere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GB" sz="2800" dirty="0" smtClean="0"/>
              <a:t>And the risk is real that the </a:t>
            </a:r>
          </a:p>
          <a:p>
            <a:pPr algn="l"/>
            <a:r>
              <a:rPr lang="en-GB" sz="2800" dirty="0" smtClean="0"/>
              <a:t>  more resources (time, </a:t>
            </a:r>
          </a:p>
          <a:p>
            <a:pPr algn="l"/>
            <a:r>
              <a:rPr lang="en-GB" sz="2800" dirty="0" smtClean="0"/>
              <a:t>  money) you throw into the</a:t>
            </a:r>
          </a:p>
          <a:p>
            <a:pPr algn="l"/>
            <a:r>
              <a:rPr lang="en-GB" sz="2800" dirty="0"/>
              <a:t> </a:t>
            </a:r>
            <a:r>
              <a:rPr lang="en-GB" sz="2800" dirty="0" smtClean="0"/>
              <a:t> pot, the more resources </a:t>
            </a:r>
          </a:p>
          <a:p>
            <a:pPr algn="l"/>
            <a:r>
              <a:rPr lang="en-GB" sz="2800" dirty="0" smtClean="0"/>
              <a:t>  will be spent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256" y="3657381"/>
            <a:ext cx="4588743" cy="320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50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8983"/>
            <a:ext cx="9143999" cy="75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contracts aren’t a panacea</a:t>
            </a:r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31327" y="1269751"/>
            <a:ext cx="9036496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2400" i="1" dirty="0" smtClean="0"/>
          </a:p>
          <a:p>
            <a:pPr algn="l"/>
            <a:r>
              <a:rPr lang="en-GB" sz="2800" dirty="0" smtClean="0"/>
              <a:t>Reimbursable contracts with built-in targets are more </a:t>
            </a:r>
            <a:r>
              <a:rPr lang="en-GB" sz="2800" dirty="0" smtClean="0"/>
              <a:t>flexible to cope with pluralism  </a:t>
            </a:r>
            <a:r>
              <a:rPr lang="en-GB" sz="2800" dirty="0" smtClean="0">
                <a:solidFill>
                  <a:srgbClr val="FF0000"/>
                </a:solidFill>
              </a:rPr>
              <a:t>=&gt; likelihood of litigation goes down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2800" dirty="0"/>
          </a:p>
          <a:p>
            <a:pPr algn="l"/>
            <a:r>
              <a:rPr lang="en-GB" sz="2800" dirty="0" smtClean="0">
                <a:solidFill>
                  <a:srgbClr val="FF0000"/>
                </a:solidFill>
              </a:rPr>
              <a:t>And perception that in reimbursable contracts risks are shared </a:t>
            </a:r>
            <a:r>
              <a:rPr lang="en-GB" sz="2800" dirty="0" smtClean="0">
                <a:solidFill>
                  <a:srgbClr val="FF0000"/>
                </a:solidFill>
              </a:rPr>
              <a:t>potentially brings </a:t>
            </a:r>
            <a:r>
              <a:rPr lang="en-GB" sz="2800" dirty="0" smtClean="0">
                <a:solidFill>
                  <a:srgbClr val="FF0000"/>
                </a:solidFill>
              </a:rPr>
              <a:t>down the costs of the bids. BUT!!!</a:t>
            </a:r>
          </a:p>
          <a:p>
            <a:pPr algn="l"/>
            <a:endParaRPr lang="en-GB" sz="2800" dirty="0" smtClean="0"/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GB" sz="2800" dirty="0"/>
              <a:t>U</a:t>
            </a:r>
            <a:r>
              <a:rPr lang="en-GB" sz="2800" dirty="0" smtClean="0"/>
              <a:t>ncertainty from unresolved controversies and work coordination </a:t>
            </a:r>
            <a:r>
              <a:rPr lang="en-GB" sz="2800" dirty="0" smtClean="0"/>
              <a:t>problems </a:t>
            </a:r>
            <a:r>
              <a:rPr lang="en-GB" sz="2800" dirty="0" smtClean="0"/>
              <a:t>is inevitable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GB" sz="2800" dirty="0" smtClean="0"/>
              <a:t>And so is c</a:t>
            </a:r>
            <a:r>
              <a:rPr lang="en-GB" sz="2800" dirty="0" smtClean="0"/>
              <a:t>ost escalation</a:t>
            </a:r>
            <a:endParaRPr lang="en-GB" sz="2400" dirty="0"/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26" y="4437112"/>
            <a:ext cx="4206897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392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8983"/>
            <a:ext cx="9143999" cy="75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decentralized governance structures</a:t>
            </a:r>
            <a:endParaRPr lang="en-GB" sz="1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53751" y="1952837"/>
            <a:ext cx="9036496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2400" i="1" dirty="0" smtClean="0"/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972616" y="154754"/>
            <a:ext cx="9166221" cy="1248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2800" dirty="0">
              <a:solidFill>
                <a:srgbClr val="FF0000"/>
              </a:solidFill>
            </a:endParaRPr>
          </a:p>
          <a:p>
            <a:pPr algn="l"/>
            <a:endParaRPr lang="en-GB" sz="2800" dirty="0"/>
          </a:p>
          <a:p>
            <a:pPr algn="l"/>
            <a:endParaRPr lang="en-GB" sz="2800" dirty="0" smtClean="0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7" y="778338"/>
            <a:ext cx="9144000" cy="570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64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87" y="2132856"/>
            <a:ext cx="32766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-4554"/>
            <a:ext cx="9143999" cy="75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Collaboration</a:t>
            </a:r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-11112" y="1628092"/>
            <a:ext cx="6671344" cy="5595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 smtClean="0"/>
              <a:t>Let problem-solving move up and downwards through relationships of </a:t>
            </a:r>
            <a:r>
              <a:rPr lang="en-GB" sz="2800" dirty="0" smtClean="0"/>
              <a:t>deference </a:t>
            </a:r>
            <a:endParaRPr lang="en-GB" sz="2800" dirty="0"/>
          </a:p>
          <a:p>
            <a:pPr algn="l"/>
            <a:endParaRPr lang="en-GB" sz="2800" dirty="0"/>
          </a:p>
          <a:p>
            <a:pPr algn="l"/>
            <a:r>
              <a:rPr lang="en-GB" sz="2800" dirty="0" smtClean="0"/>
              <a:t>Create opportunities for intense face-to-face communication, mutual adjustment, </a:t>
            </a:r>
            <a:r>
              <a:rPr lang="en-GB" sz="2800" dirty="0" smtClean="0"/>
              <a:t>but </a:t>
            </a:r>
            <a:r>
              <a:rPr lang="en-GB" sz="2800" dirty="0" smtClean="0"/>
              <a:t>also </a:t>
            </a:r>
            <a:r>
              <a:rPr lang="en-GB" sz="2800" dirty="0" smtClean="0"/>
              <a:t>for tough negotiation </a:t>
            </a:r>
            <a:r>
              <a:rPr lang="en-GB" sz="2800" dirty="0" smtClean="0"/>
              <a:t>and bargaining</a:t>
            </a:r>
          </a:p>
          <a:p>
            <a:pPr algn="l"/>
            <a:endParaRPr lang="en-GB" sz="2800" dirty="0"/>
          </a:p>
          <a:p>
            <a:pPr algn="l"/>
            <a:r>
              <a:rPr lang="en-GB" sz="2800" dirty="0"/>
              <a:t>C</a:t>
            </a:r>
            <a:r>
              <a:rPr lang="en-GB" sz="2800" dirty="0" smtClean="0"/>
              <a:t>ommunication encourages cooperation, and keeps a lot of the politics at bay</a:t>
            </a:r>
            <a:endParaRPr lang="en-GB" sz="2400" dirty="0" smtClean="0"/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4371" y="1052736"/>
            <a:ext cx="9166221" cy="719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 smtClean="0">
                <a:solidFill>
                  <a:srgbClr val="FF0000"/>
                </a:solidFill>
              </a:rPr>
              <a:t>Design a </a:t>
            </a:r>
            <a:r>
              <a:rPr lang="en-GB" sz="2800" dirty="0" smtClean="0">
                <a:solidFill>
                  <a:srgbClr val="FF0000"/>
                </a:solidFill>
              </a:rPr>
              <a:t>constitution to set the high-level rules of the game</a:t>
            </a:r>
          </a:p>
          <a:p>
            <a:pPr algn="l"/>
            <a:endParaRPr lang="en-GB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153325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4554"/>
            <a:ext cx="9143999" cy="75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be pragmatic!</a:t>
            </a:r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-21006" y="2708920"/>
            <a:ext cx="5773737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l">
              <a:tabLst>
                <a:tab pos="174625" algn="l"/>
              </a:tabLst>
            </a:pPr>
            <a:r>
              <a:rPr lang="en-GB" sz="2800" dirty="0" smtClean="0">
                <a:solidFill>
                  <a:srgbClr val="FF0000"/>
                </a:solidFill>
              </a:rPr>
              <a:t>Design </a:t>
            </a:r>
            <a:r>
              <a:rPr lang="en-GB" sz="2800" dirty="0" smtClean="0">
                <a:solidFill>
                  <a:srgbClr val="FF0000"/>
                </a:solidFill>
              </a:rPr>
              <a:t>a </a:t>
            </a:r>
            <a:r>
              <a:rPr lang="en-GB" sz="2800" dirty="0" smtClean="0">
                <a:solidFill>
                  <a:srgbClr val="FF0000"/>
                </a:solidFill>
              </a:rPr>
              <a:t>structure </a:t>
            </a:r>
            <a:r>
              <a:rPr lang="en-GB" sz="2800" dirty="0" smtClean="0">
                <a:solidFill>
                  <a:srgbClr val="FF0000"/>
                </a:solidFill>
              </a:rPr>
              <a:t>of nested </a:t>
            </a:r>
            <a:r>
              <a:rPr lang="en-GB" sz="2800" dirty="0" smtClean="0">
                <a:solidFill>
                  <a:srgbClr val="FF0000"/>
                </a:solidFill>
              </a:rPr>
              <a:t>umpires</a:t>
            </a:r>
            <a:endParaRPr lang="en-GB" sz="2800" dirty="0" smtClean="0">
              <a:solidFill>
                <a:srgbClr val="FF0000"/>
              </a:solidFill>
            </a:endParaRPr>
          </a:p>
          <a:p>
            <a:pPr algn="l"/>
            <a:endParaRPr lang="en-GB" sz="2800" b="1" dirty="0"/>
          </a:p>
          <a:p>
            <a:pPr marL="174625" algn="l"/>
            <a:r>
              <a:rPr lang="en-GB" sz="2800" dirty="0" smtClean="0"/>
              <a:t>Intense communication alone will not solve all controversies when stakes are high and resources scarce </a:t>
            </a:r>
          </a:p>
          <a:p>
            <a:pPr marL="174625" algn="l"/>
            <a:endParaRPr lang="en-GB" sz="2800" dirty="0"/>
          </a:p>
          <a:p>
            <a:pPr marL="174625" algn="l"/>
            <a:r>
              <a:rPr lang="en-GB" sz="2800" dirty="0" smtClean="0"/>
              <a:t>Consensus takes time to reach</a:t>
            </a:r>
          </a:p>
          <a:p>
            <a:pPr marL="174625" algn="l"/>
            <a:endParaRPr lang="en-GB" sz="2800" dirty="0"/>
          </a:p>
          <a:p>
            <a:pPr marL="174625" algn="l"/>
            <a:r>
              <a:rPr lang="en-GB" sz="2800" dirty="0" smtClean="0"/>
              <a:t>Free-riders (narrowly self-interested individuals) ~20% of population !!</a:t>
            </a:r>
          </a:p>
          <a:p>
            <a:pPr algn="l"/>
            <a:endParaRPr lang="en-GB" sz="2800" b="1" dirty="0"/>
          </a:p>
          <a:p>
            <a:pPr algn="l"/>
            <a:endParaRPr lang="en-GB" sz="2800" b="1" dirty="0" smtClean="0"/>
          </a:p>
          <a:p>
            <a:pPr marL="514350" indent="-514350" algn="l">
              <a:buAutoNum type="arabicParenR"/>
            </a:pPr>
            <a:endParaRPr lang="en-GB" sz="2800" b="1" i="1" dirty="0">
              <a:solidFill>
                <a:srgbClr val="FF0000"/>
              </a:solidFill>
            </a:endParaRPr>
          </a:p>
          <a:p>
            <a:pPr algn="l"/>
            <a:endParaRPr lang="en-GB" sz="2400" i="1" dirty="0" smtClean="0"/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173038" indent="-173038" algn="l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867" y="2060848"/>
            <a:ext cx="34099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40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33965" y="34301"/>
            <a:ext cx="9143999" cy="75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conclusion</a:t>
            </a:r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8029" y="2636912"/>
            <a:ext cx="9144000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l">
              <a:tabLst>
                <a:tab pos="174625" algn="l"/>
              </a:tabLst>
            </a:pPr>
            <a:r>
              <a:rPr lang="en-GB" sz="2800" dirty="0" smtClean="0">
                <a:solidFill>
                  <a:srgbClr val="FF0000"/>
                </a:solidFill>
              </a:rPr>
              <a:t>Megaprojects create large arenas of collective action, and thus require robust consensus-oriented governance to:</a:t>
            </a:r>
          </a:p>
          <a:p>
            <a:pPr marL="174625" algn="l">
              <a:tabLst>
                <a:tab pos="174625" algn="l"/>
              </a:tabLst>
            </a:pPr>
            <a:endParaRPr lang="en-GB" sz="2800" dirty="0">
              <a:solidFill>
                <a:srgbClr val="FF0000"/>
              </a:solidFill>
            </a:endParaRPr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en-GB" sz="2800" dirty="0"/>
              <a:t>E</a:t>
            </a:r>
            <a:r>
              <a:rPr lang="en-GB" sz="2800" dirty="0" smtClean="0"/>
              <a:t>ncourage social norms of collaboration to flourish</a:t>
            </a:r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800" dirty="0"/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en-GB" sz="2800" dirty="0" smtClean="0"/>
              <a:t>Prevent creation of a politically-charged </a:t>
            </a:r>
            <a:r>
              <a:rPr lang="en-GB" sz="2800" dirty="0" smtClean="0"/>
              <a:t>organization</a:t>
            </a:r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800" dirty="0"/>
          </a:p>
          <a:p>
            <a:pPr marL="174625" algn="l">
              <a:tabLst>
                <a:tab pos="174625" algn="l"/>
              </a:tabLst>
            </a:pPr>
            <a:endParaRPr lang="en-GB" sz="2800" dirty="0" smtClean="0"/>
          </a:p>
          <a:p>
            <a:pPr marL="174625" algn="l">
              <a:tabLst>
                <a:tab pos="174625" algn="l"/>
              </a:tabLst>
            </a:pPr>
            <a:endParaRPr lang="en-GB" sz="2800" dirty="0"/>
          </a:p>
          <a:p>
            <a:pPr marL="174625" algn="l">
              <a:tabLst>
                <a:tab pos="174625" algn="l"/>
              </a:tabLst>
            </a:pPr>
            <a:endParaRPr lang="en-GB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62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0431" y="784535"/>
            <a:ext cx="9143999" cy="75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 lens</a:t>
            </a:r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8029" y="2924944"/>
            <a:ext cx="9144000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l">
              <a:tabLst>
                <a:tab pos="174625" algn="l"/>
              </a:tabLst>
            </a:pPr>
            <a:endParaRPr lang="en-GB" sz="2800" dirty="0"/>
          </a:p>
          <a:p>
            <a:pPr marL="174625">
              <a:tabLst>
                <a:tab pos="174625" algn="l"/>
              </a:tabLst>
            </a:pPr>
            <a:r>
              <a:rPr lang="en-GB" sz="4800" dirty="0" smtClean="0">
                <a:solidFill>
                  <a:srgbClr val="FF0000"/>
                </a:solidFill>
              </a:rPr>
              <a:t>Organizational and design theory</a:t>
            </a:r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800" dirty="0"/>
          </a:p>
          <a:p>
            <a:pPr marL="174625" algn="l">
              <a:tabLst>
                <a:tab pos="174625" algn="l"/>
              </a:tabLst>
            </a:pPr>
            <a:endParaRPr lang="en-GB" sz="2800" dirty="0" smtClean="0"/>
          </a:p>
          <a:p>
            <a:pPr marL="174625" algn="l">
              <a:tabLst>
                <a:tab pos="174625" algn="l"/>
              </a:tabLst>
            </a:pPr>
            <a:endParaRPr lang="en-GB" sz="2800" dirty="0"/>
          </a:p>
          <a:p>
            <a:pPr marL="174625" algn="l">
              <a:tabLst>
                <a:tab pos="174625" algn="l"/>
              </a:tabLst>
            </a:pPr>
            <a:endParaRPr lang="en-GB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195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19844" y="409418"/>
            <a:ext cx="9143999" cy="75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Thought</a:t>
            </a:r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8029" y="2636912"/>
            <a:ext cx="9144000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l">
              <a:tabLst>
                <a:tab pos="174625" algn="l"/>
              </a:tabLst>
            </a:pPr>
            <a:endParaRPr lang="en-GB" sz="2800" dirty="0"/>
          </a:p>
          <a:p>
            <a:pPr marL="174625">
              <a:tabLst>
                <a:tab pos="174625" algn="l"/>
              </a:tabLst>
            </a:pPr>
            <a:r>
              <a:rPr lang="en-GB" sz="4800" dirty="0" smtClean="0">
                <a:solidFill>
                  <a:srgbClr val="FF0000"/>
                </a:solidFill>
              </a:rPr>
              <a:t>DATA, DATA, DATA!</a:t>
            </a:r>
          </a:p>
          <a:p>
            <a:pPr marL="631825" indent="-457200" algn="l">
              <a:buFont typeface="Arial" panose="020B0604020202020204" pitchFamily="34" charset="0"/>
              <a:buChar char="•"/>
              <a:tabLst>
                <a:tab pos="174625" algn="l"/>
              </a:tabLst>
            </a:pPr>
            <a:endParaRPr lang="en-GB" sz="2800" dirty="0"/>
          </a:p>
          <a:p>
            <a:pPr marL="174625" algn="l">
              <a:tabLst>
                <a:tab pos="174625" algn="l"/>
              </a:tabLst>
            </a:pPr>
            <a:endParaRPr lang="en-GB" sz="2800" dirty="0" smtClean="0"/>
          </a:p>
          <a:p>
            <a:pPr marL="174625" algn="l">
              <a:tabLst>
                <a:tab pos="174625" algn="l"/>
              </a:tabLst>
            </a:pPr>
            <a:endParaRPr lang="en-GB" sz="2800" dirty="0"/>
          </a:p>
          <a:p>
            <a:pPr marL="174625" algn="l">
              <a:tabLst>
                <a:tab pos="174625" algn="l"/>
              </a:tabLst>
            </a:pPr>
            <a:endParaRPr lang="en-GB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011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785" y="4020049"/>
            <a:ext cx="7056785" cy="1470025"/>
          </a:xfrm>
        </p:spPr>
        <p:txBody>
          <a:bodyPr>
            <a:noAutofit/>
          </a:bodyPr>
          <a:lstStyle/>
          <a:p>
            <a:pPr algn="l"/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b="1" u="sng" dirty="0" smtClean="0"/>
              <a:t>Authority hierarchies </a:t>
            </a:r>
            <a:r>
              <a:rPr lang="en-GB" sz="2800" dirty="0" smtClean="0"/>
              <a:t>legitimized by ownership stakes (firm), regulation (government),  employer-employee relationships</a:t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b="1" u="sng" dirty="0" smtClean="0"/>
              <a:t>Markets</a:t>
            </a:r>
            <a:r>
              <a:rPr lang="en-GB" sz="2800" dirty="0" smtClean="0"/>
              <a:t>  </a:t>
            </a:r>
            <a:r>
              <a:rPr lang="en-GB" sz="2800" dirty="0" smtClean="0"/>
              <a:t>legitimized by legal </a:t>
            </a:r>
            <a:r>
              <a:rPr lang="en-GB" sz="2800" dirty="0" smtClean="0"/>
              <a:t>contracts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b="1" u="sng" dirty="0" smtClean="0"/>
              <a:t>Clans </a:t>
            </a:r>
            <a:r>
              <a:rPr lang="en-GB" sz="2800" b="1" u="sng" dirty="0" smtClean="0"/>
              <a:t>and meritocracy-based authorities </a:t>
            </a:r>
            <a:r>
              <a:rPr lang="en-GB" sz="2800" dirty="0" smtClean="0"/>
              <a:t>legitimized by homogeneity of logics, backgrounds, beliefs, kinship</a:t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 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030" y="332656"/>
            <a:ext cx="9144000" cy="886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  <a:r>
              <a:rPr lang="en-US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21616" y="1363651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499411" y="2486686"/>
            <a:ext cx="28803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305562" y="1973251"/>
            <a:ext cx="288032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87200" y="1973251"/>
            <a:ext cx="288032" cy="2880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8009648" y="2493154"/>
            <a:ext cx="288032" cy="2880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067363" y="2486686"/>
            <a:ext cx="288032" cy="2880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8507523" y="2493154"/>
            <a:ext cx="288032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>
            <a:stCxn id="3" idx="2"/>
            <a:endCxn id="10" idx="0"/>
          </p:cNvCxnSpPr>
          <p:nvPr/>
        </p:nvCxnSpPr>
        <p:spPr>
          <a:xfrm>
            <a:off x="7865632" y="1651683"/>
            <a:ext cx="465584" cy="321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2"/>
            <a:endCxn id="8" idx="0"/>
          </p:cNvCxnSpPr>
          <p:nvPr/>
        </p:nvCxnSpPr>
        <p:spPr>
          <a:xfrm>
            <a:off x="7449578" y="2261283"/>
            <a:ext cx="193849" cy="2254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" idx="2"/>
            <a:endCxn id="9" idx="0"/>
          </p:cNvCxnSpPr>
          <p:nvPr/>
        </p:nvCxnSpPr>
        <p:spPr>
          <a:xfrm flipH="1">
            <a:off x="7449578" y="1651683"/>
            <a:ext cx="416054" cy="321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  <a:endCxn id="12" idx="0"/>
          </p:cNvCxnSpPr>
          <p:nvPr/>
        </p:nvCxnSpPr>
        <p:spPr>
          <a:xfrm flipH="1">
            <a:off x="7211379" y="2261283"/>
            <a:ext cx="238199" cy="2254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2"/>
            <a:endCxn id="13" idx="0"/>
          </p:cNvCxnSpPr>
          <p:nvPr/>
        </p:nvCxnSpPr>
        <p:spPr>
          <a:xfrm>
            <a:off x="8331216" y="2261283"/>
            <a:ext cx="320323" cy="2318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2"/>
          </p:cNvCxnSpPr>
          <p:nvPr/>
        </p:nvCxnSpPr>
        <p:spPr>
          <a:xfrm flipH="1">
            <a:off x="8130277" y="2261283"/>
            <a:ext cx="200939" cy="217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477144" y="3220194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7329764" y="3845421"/>
            <a:ext cx="28803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6883538" y="3845421"/>
            <a:ext cx="288032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765176" y="3845421"/>
            <a:ext cx="288032" cy="2880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8683738" y="3845421"/>
            <a:ext cx="288032" cy="2880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6357307" y="3845421"/>
            <a:ext cx="288032" cy="2880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8229515" y="3845421"/>
            <a:ext cx="288032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Arrow Connector 40"/>
          <p:cNvCxnSpPr>
            <a:stCxn id="34" idx="2"/>
            <a:endCxn id="37" idx="0"/>
          </p:cNvCxnSpPr>
          <p:nvPr/>
        </p:nvCxnSpPr>
        <p:spPr>
          <a:xfrm>
            <a:off x="7621160" y="3508226"/>
            <a:ext cx="288032" cy="3371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4" idx="2"/>
            <a:endCxn id="35" idx="0"/>
          </p:cNvCxnSpPr>
          <p:nvPr/>
        </p:nvCxnSpPr>
        <p:spPr>
          <a:xfrm flipH="1">
            <a:off x="7473780" y="3508226"/>
            <a:ext cx="147380" cy="3371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4" idx="2"/>
            <a:endCxn id="36" idx="0"/>
          </p:cNvCxnSpPr>
          <p:nvPr/>
        </p:nvCxnSpPr>
        <p:spPr>
          <a:xfrm flipH="1">
            <a:off x="7027554" y="3508226"/>
            <a:ext cx="593606" cy="3371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4" idx="2"/>
            <a:endCxn id="39" idx="0"/>
          </p:cNvCxnSpPr>
          <p:nvPr/>
        </p:nvCxnSpPr>
        <p:spPr>
          <a:xfrm flipH="1">
            <a:off x="6501323" y="3508226"/>
            <a:ext cx="1119837" cy="3371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4" idx="2"/>
            <a:endCxn id="38" idx="0"/>
          </p:cNvCxnSpPr>
          <p:nvPr/>
        </p:nvCxnSpPr>
        <p:spPr>
          <a:xfrm>
            <a:off x="7621160" y="3508226"/>
            <a:ext cx="1206594" cy="3371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4" idx="2"/>
          </p:cNvCxnSpPr>
          <p:nvPr/>
        </p:nvCxnSpPr>
        <p:spPr>
          <a:xfrm>
            <a:off x="7621160" y="3508226"/>
            <a:ext cx="880091" cy="321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7490412" y="4865712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7343032" y="5490939"/>
            <a:ext cx="288032" cy="2880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6896806" y="5490939"/>
            <a:ext cx="288032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778444" y="5490939"/>
            <a:ext cx="288032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8697006" y="5490939"/>
            <a:ext cx="288032" cy="2880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6370575" y="5490939"/>
            <a:ext cx="288032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8242783" y="5490939"/>
            <a:ext cx="288032" cy="2880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3" name="Straight Arrow Connector 82"/>
          <p:cNvCxnSpPr>
            <a:stCxn id="76" idx="2"/>
            <a:endCxn id="79" idx="0"/>
          </p:cNvCxnSpPr>
          <p:nvPr/>
        </p:nvCxnSpPr>
        <p:spPr>
          <a:xfrm>
            <a:off x="7634428" y="5153744"/>
            <a:ext cx="288032" cy="3371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6" idx="2"/>
            <a:endCxn id="77" idx="0"/>
          </p:cNvCxnSpPr>
          <p:nvPr/>
        </p:nvCxnSpPr>
        <p:spPr>
          <a:xfrm flipH="1">
            <a:off x="7487048" y="5153744"/>
            <a:ext cx="147380" cy="3371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6" idx="2"/>
            <a:endCxn id="78" idx="0"/>
          </p:cNvCxnSpPr>
          <p:nvPr/>
        </p:nvCxnSpPr>
        <p:spPr>
          <a:xfrm flipH="1">
            <a:off x="7040822" y="5153744"/>
            <a:ext cx="593606" cy="3371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76" idx="2"/>
            <a:endCxn id="81" idx="0"/>
          </p:cNvCxnSpPr>
          <p:nvPr/>
        </p:nvCxnSpPr>
        <p:spPr>
          <a:xfrm flipH="1">
            <a:off x="6514591" y="5153744"/>
            <a:ext cx="1119837" cy="3371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76" idx="2"/>
            <a:endCxn id="80" idx="0"/>
          </p:cNvCxnSpPr>
          <p:nvPr/>
        </p:nvCxnSpPr>
        <p:spPr>
          <a:xfrm>
            <a:off x="7634428" y="5153744"/>
            <a:ext cx="1206594" cy="3371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76" idx="2"/>
          </p:cNvCxnSpPr>
          <p:nvPr/>
        </p:nvCxnSpPr>
        <p:spPr>
          <a:xfrm>
            <a:off x="7634428" y="5153744"/>
            <a:ext cx="880091" cy="321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46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0030" y="332656"/>
            <a:ext cx="9144000" cy="886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forms of (Meta) Organizing</a:t>
            </a:r>
          </a:p>
          <a:p>
            <a:r>
              <a:rPr lang="en-US" sz="1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[Gulati et al. 2012]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183166"/>
              </p:ext>
            </p:extLst>
          </p:nvPr>
        </p:nvGraphicFramePr>
        <p:xfrm>
          <a:off x="53582" y="1412776"/>
          <a:ext cx="9076896" cy="3831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5632"/>
                <a:gridCol w="3025632"/>
                <a:gridCol w="3025632"/>
              </a:tblGrid>
              <a:tr h="1095811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Low-stratification/</a:t>
                      </a:r>
                      <a:r>
                        <a:rPr lang="en-GB" sz="2000" dirty="0" err="1" smtClean="0"/>
                        <a:t>heterarchical</a:t>
                      </a:r>
                      <a:r>
                        <a:rPr lang="en-GB" sz="2000" dirty="0" smtClean="0"/>
                        <a:t> decision-making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High-stratification/hierarchical decision-making</a:t>
                      </a:r>
                      <a:endParaRPr lang="en-GB" sz="2000" dirty="0"/>
                    </a:p>
                  </a:txBody>
                  <a:tcPr/>
                </a:tc>
              </a:tr>
              <a:tr h="1424554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Closed boundaries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Closed community</a:t>
                      </a:r>
                      <a:endParaRPr lang="en-GB" sz="2000" dirty="0" smtClean="0"/>
                    </a:p>
                    <a:p>
                      <a:endParaRPr lang="en-GB" sz="2000" dirty="0" smtClean="0"/>
                    </a:p>
                    <a:p>
                      <a:r>
                        <a:rPr lang="en-GB" sz="2000" i="1" dirty="0" smtClean="0"/>
                        <a:t>Consortia, technical standard committees</a:t>
                      </a:r>
                      <a:endParaRPr lang="en-GB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Extended enterprise</a:t>
                      </a:r>
                    </a:p>
                    <a:p>
                      <a:endParaRPr lang="en-GB" sz="2000" i="1" dirty="0" smtClean="0"/>
                    </a:p>
                    <a:p>
                      <a:r>
                        <a:rPr lang="en-GB" sz="2000" i="1" dirty="0" smtClean="0"/>
                        <a:t>OEM-supplier networks, franchising</a:t>
                      </a:r>
                      <a:r>
                        <a:rPr lang="en-GB" sz="2000" i="1" baseline="0" dirty="0" smtClean="0"/>
                        <a:t> networks</a:t>
                      </a:r>
                      <a:endParaRPr lang="en-GB" sz="2000" i="1" dirty="0"/>
                    </a:p>
                  </a:txBody>
                  <a:tcPr/>
                </a:tc>
              </a:tr>
              <a:tr h="1095811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Open boundaries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Open</a:t>
                      </a:r>
                      <a:r>
                        <a:rPr lang="en-GB" sz="2000" b="1" baseline="0" dirty="0" smtClean="0"/>
                        <a:t> community</a:t>
                      </a:r>
                    </a:p>
                    <a:p>
                      <a:endParaRPr lang="en-GB" sz="2000" baseline="0" dirty="0" smtClean="0"/>
                    </a:p>
                    <a:p>
                      <a:r>
                        <a:rPr lang="en-GB" sz="2000" i="1" baseline="0" dirty="0" smtClean="0"/>
                        <a:t>Wikipedia, open source</a:t>
                      </a:r>
                      <a:endParaRPr lang="en-GB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Managed ecosystem</a:t>
                      </a:r>
                    </a:p>
                    <a:p>
                      <a:endParaRPr lang="en-GB" sz="2000" dirty="0" smtClean="0"/>
                    </a:p>
                    <a:p>
                      <a:r>
                        <a:rPr lang="en-GB" sz="2000" i="1" dirty="0" smtClean="0"/>
                        <a:t>Android operating system</a:t>
                      </a:r>
                    </a:p>
                    <a:p>
                      <a:r>
                        <a:rPr lang="en-GB" sz="2000" i="1" dirty="0" smtClean="0"/>
                        <a:t>Social networks</a:t>
                      </a:r>
                      <a:endParaRPr lang="en-GB" sz="2000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9" name="Title 1"/>
          <p:cNvSpPr txBox="1">
            <a:spLocks/>
          </p:cNvSpPr>
          <p:nvPr/>
        </p:nvSpPr>
        <p:spPr>
          <a:xfrm>
            <a:off x="0" y="5661248"/>
            <a:ext cx="919163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 aren’t self-organizin</a:t>
            </a:r>
            <a:r>
              <a:rPr lang="en-US" sz="3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systems!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680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9724" y="0"/>
            <a:ext cx="9144000" cy="886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structure of a megaproject?</a:t>
            </a:r>
            <a:endParaRPr lang="en-GB" sz="16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9056" y="1484784"/>
            <a:ext cx="660944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060253" y="3340755"/>
            <a:ext cx="824943" cy="8384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032079" y="4918337"/>
            <a:ext cx="28803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98792" y="4267316"/>
            <a:ext cx="288032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85197" y="4915599"/>
            <a:ext cx="288032" cy="2880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509799" y="3429803"/>
            <a:ext cx="288032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886824" y="3830557"/>
            <a:ext cx="288032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277728" y="3891157"/>
            <a:ext cx="288032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>
            <a:stCxn id="8" idx="2"/>
            <a:endCxn id="11" idx="0"/>
          </p:cNvCxnSpPr>
          <p:nvPr/>
        </p:nvCxnSpPr>
        <p:spPr>
          <a:xfrm>
            <a:off x="1472725" y="4179188"/>
            <a:ext cx="556488" cy="7364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2"/>
            <a:endCxn id="9" idx="0"/>
          </p:cNvCxnSpPr>
          <p:nvPr/>
        </p:nvCxnSpPr>
        <p:spPr>
          <a:xfrm flipH="1">
            <a:off x="1176095" y="4179188"/>
            <a:ext cx="296630" cy="7391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0" idx="3"/>
          </p:cNvCxnSpPr>
          <p:nvPr/>
        </p:nvCxnSpPr>
        <p:spPr>
          <a:xfrm flipH="1">
            <a:off x="886824" y="4179189"/>
            <a:ext cx="316603" cy="2321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39" idx="1"/>
          </p:cNvCxnSpPr>
          <p:nvPr/>
        </p:nvCxnSpPr>
        <p:spPr>
          <a:xfrm flipV="1">
            <a:off x="1512561" y="3036526"/>
            <a:ext cx="166400" cy="3042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3"/>
          </p:cNvCxnSpPr>
          <p:nvPr/>
        </p:nvCxnSpPr>
        <p:spPr>
          <a:xfrm>
            <a:off x="1885196" y="3759972"/>
            <a:ext cx="392532" cy="141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678961" y="2892510"/>
            <a:ext cx="288032" cy="2880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1138031" y="3464133"/>
            <a:ext cx="288032" cy="28803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Arrow Connector 41"/>
          <p:cNvCxnSpPr>
            <a:endCxn id="136" idx="1"/>
          </p:cNvCxnSpPr>
          <p:nvPr/>
        </p:nvCxnSpPr>
        <p:spPr>
          <a:xfrm flipV="1">
            <a:off x="1870493" y="3196740"/>
            <a:ext cx="263219" cy="144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38" idx="2"/>
          </p:cNvCxnSpPr>
          <p:nvPr/>
        </p:nvCxnSpPr>
        <p:spPr>
          <a:xfrm flipH="1" flipV="1">
            <a:off x="302954" y="2670954"/>
            <a:ext cx="742172" cy="6698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1481168" y="3828225"/>
            <a:ext cx="288032" cy="28803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/>
          <p:cNvSpPr/>
          <p:nvPr/>
        </p:nvSpPr>
        <p:spPr>
          <a:xfrm>
            <a:off x="2133712" y="3052724"/>
            <a:ext cx="288032" cy="28803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tangle 136"/>
          <p:cNvSpPr/>
          <p:nvPr/>
        </p:nvSpPr>
        <p:spPr>
          <a:xfrm>
            <a:off x="1118154" y="3018785"/>
            <a:ext cx="288032" cy="2880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/>
          <p:cNvSpPr/>
          <p:nvPr/>
        </p:nvSpPr>
        <p:spPr>
          <a:xfrm>
            <a:off x="158938" y="2382922"/>
            <a:ext cx="288032" cy="2880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Rectangle 146"/>
          <p:cNvSpPr/>
          <p:nvPr/>
        </p:nvSpPr>
        <p:spPr>
          <a:xfrm>
            <a:off x="193939" y="3396292"/>
            <a:ext cx="288032" cy="2880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Rectangle 147"/>
          <p:cNvSpPr/>
          <p:nvPr/>
        </p:nvSpPr>
        <p:spPr>
          <a:xfrm>
            <a:off x="886824" y="2262545"/>
            <a:ext cx="288032" cy="2880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Rectangle 148"/>
          <p:cNvSpPr/>
          <p:nvPr/>
        </p:nvSpPr>
        <p:spPr>
          <a:xfrm>
            <a:off x="1328709" y="1565866"/>
            <a:ext cx="288032" cy="2880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880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9688" y="613696"/>
            <a:ext cx="9216795" cy="408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trace </a:t>
            </a:r>
            <a:r>
              <a:rPr lang="en-GB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prevailing (under) performance </a:t>
            </a:r>
            <a:r>
              <a:rPr lang="en-GB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to </a:t>
            </a:r>
            <a:r>
              <a:rPr lang="en-GB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en-GB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GB" sz="1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8454303"/>
              </p:ext>
            </p:extLst>
          </p:nvPr>
        </p:nvGraphicFramePr>
        <p:xfrm>
          <a:off x="-39688" y="1196752"/>
          <a:ext cx="9144000" cy="5266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8460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107" y="16076"/>
            <a:ext cx="9144000" cy="886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Intuition</a:t>
            </a:r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879078"/>
              </p:ext>
            </p:extLst>
          </p:nvPr>
        </p:nvGraphicFramePr>
        <p:xfrm>
          <a:off x="320631" y="657777"/>
          <a:ext cx="8568952" cy="5156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4485" y="5414595"/>
            <a:ext cx="9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Ideation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82010" y="5413502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Planning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084167" y="5393932"/>
            <a:ext cx="2495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Delivery</a:t>
            </a:r>
            <a:endParaRPr lang="en-GB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074212" y="1628799"/>
            <a:ext cx="0" cy="1034143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83632" y="1945816"/>
            <a:ext cx="907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SLACK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56" y="5814251"/>
            <a:ext cx="6496512" cy="73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005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9688" y="6553200"/>
            <a:ext cx="918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© </a:t>
            </a:r>
            <a:r>
              <a:rPr lang="en-US" sz="1400" dirty="0" err="1" smtClean="0">
                <a:cs typeface="Arial" charset="0"/>
              </a:rPr>
              <a:t>Nuno</a:t>
            </a:r>
            <a:r>
              <a:rPr lang="en-US" sz="1400" dirty="0" smtClean="0">
                <a:cs typeface="Arial" charset="0"/>
              </a:rPr>
              <a:t> A. Gil. All Rights Reserved</a:t>
            </a:r>
            <a:endParaRPr lang="en-US" sz="1400" dirty="0"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107" y="16077"/>
            <a:ext cx="9144000" cy="604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arrival of the stakeholders</a:t>
            </a:r>
            <a:endParaRPr lang="en-GB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2" name="Chart 8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4232787"/>
              </p:ext>
            </p:extLst>
          </p:nvPr>
        </p:nvGraphicFramePr>
        <p:xfrm>
          <a:off x="320631" y="673498"/>
          <a:ext cx="8568952" cy="5879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3" name="TextBox 82"/>
          <p:cNvSpPr txBox="1"/>
          <p:nvPr/>
        </p:nvSpPr>
        <p:spPr>
          <a:xfrm>
            <a:off x="1117012" y="5576030"/>
            <a:ext cx="9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Ideation</a:t>
            </a:r>
            <a:endParaRPr lang="en-GB" dirty="0"/>
          </a:p>
        </p:txBody>
      </p:sp>
      <p:sp>
        <p:nvSpPr>
          <p:cNvPr id="84" name="TextBox 83"/>
          <p:cNvSpPr txBox="1"/>
          <p:nvPr/>
        </p:nvSpPr>
        <p:spPr>
          <a:xfrm>
            <a:off x="3125777" y="5576030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Planning</a:t>
            </a:r>
            <a:endParaRPr lang="en-GB" dirty="0"/>
          </a:p>
        </p:txBody>
      </p:sp>
      <p:sp>
        <p:nvSpPr>
          <p:cNvPr id="85" name="TextBox 84"/>
          <p:cNvSpPr txBox="1"/>
          <p:nvPr/>
        </p:nvSpPr>
        <p:spPr>
          <a:xfrm>
            <a:off x="6078105" y="5564523"/>
            <a:ext cx="2495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Delivery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662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25963</TotalTime>
  <Words>1196</Words>
  <Application>Microsoft Office PowerPoint</Application>
  <PresentationFormat>On-screen Show (4:3)</PresentationFormat>
  <Paragraphs>252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Megaproject Governance and Leadership: Designing Solutions for a Collective Action Problem </vt:lpstr>
      <vt:lpstr>PowerPoint Presentation</vt:lpstr>
      <vt:lpstr>PowerPoint Presentation</vt:lpstr>
      <vt:lpstr>   Authority hierarchies legitimized by ownership stakes (firm), regulation (government),  employer-employee relationships   Markets  legitimized by legal contracts    Clans and meritocracy-based authorities legitimized by homogeneity of logics, backgrounds, beliefs, kinship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And the design-in-the-making (scope) is a shared resource</vt:lpstr>
      <vt:lpstr>Implications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staff</cp:lastModifiedBy>
  <cp:revision>171</cp:revision>
  <dcterms:created xsi:type="dcterms:W3CDTF">2015-02-12T11:40:07Z</dcterms:created>
  <dcterms:modified xsi:type="dcterms:W3CDTF">2015-06-25T07:04:42Z</dcterms:modified>
</cp:coreProperties>
</file>